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5"/>
  </p:notesMasterIdLst>
  <p:sldIdLst>
    <p:sldId id="258" r:id="rId2"/>
    <p:sldId id="338" r:id="rId3"/>
    <p:sldId id="340" r:id="rId4"/>
    <p:sldId id="342" r:id="rId5"/>
    <p:sldId id="346" r:id="rId6"/>
    <p:sldId id="344" r:id="rId7"/>
    <p:sldId id="348" r:id="rId8"/>
    <p:sldId id="349" r:id="rId9"/>
    <p:sldId id="350" r:id="rId10"/>
    <p:sldId id="311" r:id="rId11"/>
    <p:sldId id="312" r:id="rId12"/>
    <p:sldId id="313" r:id="rId13"/>
    <p:sldId id="314" r:id="rId14"/>
    <p:sldId id="315" r:id="rId15"/>
    <p:sldId id="259" r:id="rId16"/>
    <p:sldId id="383" r:id="rId17"/>
    <p:sldId id="384" r:id="rId18"/>
    <p:sldId id="316" r:id="rId19"/>
    <p:sldId id="317" r:id="rId20"/>
    <p:sldId id="318" r:id="rId21"/>
    <p:sldId id="319" r:id="rId22"/>
    <p:sldId id="320" r:id="rId23"/>
    <p:sldId id="321" r:id="rId24"/>
    <p:sldId id="322" r:id="rId25"/>
    <p:sldId id="323" r:id="rId26"/>
    <p:sldId id="324" r:id="rId27"/>
    <p:sldId id="325" r:id="rId28"/>
    <p:sldId id="326" r:id="rId29"/>
    <p:sldId id="327" r:id="rId30"/>
    <p:sldId id="329" r:id="rId31"/>
    <p:sldId id="330" r:id="rId32"/>
    <p:sldId id="331" r:id="rId33"/>
    <p:sldId id="332" r:id="rId34"/>
    <p:sldId id="333" r:id="rId35"/>
    <p:sldId id="334" r:id="rId36"/>
    <p:sldId id="335" r:id="rId37"/>
    <p:sldId id="336" r:id="rId38"/>
    <p:sldId id="352" r:id="rId39"/>
    <p:sldId id="351" r:id="rId40"/>
    <p:sldId id="288" r:id="rId41"/>
    <p:sldId id="289" r:id="rId42"/>
    <p:sldId id="260" r:id="rId43"/>
    <p:sldId id="261" r:id="rId44"/>
    <p:sldId id="262" r:id="rId45"/>
    <p:sldId id="290" r:id="rId46"/>
    <p:sldId id="263" r:id="rId47"/>
    <p:sldId id="264" r:id="rId48"/>
    <p:sldId id="291" r:id="rId49"/>
    <p:sldId id="280" r:id="rId50"/>
    <p:sldId id="328" r:id="rId51"/>
    <p:sldId id="292" r:id="rId52"/>
    <p:sldId id="293" r:id="rId53"/>
    <p:sldId id="294" r:id="rId54"/>
    <p:sldId id="295" r:id="rId55"/>
    <p:sldId id="296" r:id="rId56"/>
    <p:sldId id="297" r:id="rId57"/>
    <p:sldId id="298" r:id="rId58"/>
    <p:sldId id="299" r:id="rId59"/>
    <p:sldId id="300" r:id="rId60"/>
    <p:sldId id="301" r:id="rId61"/>
    <p:sldId id="302" r:id="rId62"/>
    <p:sldId id="303" r:id="rId63"/>
    <p:sldId id="304" r:id="rId64"/>
    <p:sldId id="305" r:id="rId65"/>
    <p:sldId id="306" r:id="rId66"/>
    <p:sldId id="307" r:id="rId67"/>
    <p:sldId id="308" r:id="rId68"/>
    <p:sldId id="309" r:id="rId69"/>
    <p:sldId id="310" r:id="rId70"/>
    <p:sldId id="266" r:id="rId71"/>
    <p:sldId id="267" r:id="rId72"/>
    <p:sldId id="268" r:id="rId73"/>
    <p:sldId id="269" r:id="rId74"/>
  </p:sldIdLst>
  <p:sldSz cx="9144000" cy="6858000" type="screen4x3"/>
  <p:notesSz cx="6858000" cy="9144000"/>
  <p:defaultTextStyle>
    <a:defPPr>
      <a:defRPr lang="en"/>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autoAdjust="0"/>
    <p:restoredTop sz="94662" autoAdjust="0"/>
  </p:normalViewPr>
  <p:slideViewPr>
    <p:cSldViewPr>
      <p:cViewPr varScale="1">
        <p:scale>
          <a:sx n="59" d="100"/>
          <a:sy n="59" d="100"/>
        </p:scale>
        <p:origin x="-1380"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defRPr sz="1200">
                <a:latin typeface="Arial" panose="020B0604020202020204" pitchFamily="34" charset="0"/>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defRPr sz="1200" smtClean="0">
                <a:latin typeface="Arial" panose="020B0604020202020204" pitchFamily="34" charset="0"/>
              </a:defRPr>
            </a:lvl1pPr>
          </a:lstStyle>
          <a:p>
            <a:pPr>
              <a:defRPr/>
            </a:pPr>
            <a:fld id="{7DE88CEC-CB6C-4200-A734-02E660A6791B}" type="datetimeFigureOut">
              <a:rPr lang="en-US"/>
              <a:pPr>
                <a:defRPr/>
              </a:pPr>
              <a:t>2/18/2024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hangingPunct="1">
              <a:defRPr sz="1200">
                <a:latin typeface="Arial" panose="020B0604020202020204" pitchFamily="34"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fld id="{4CD4C072-792B-449F-8275-993BBE433D30}"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noChangeArrowheads="1" noTextEdi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ltLang="en-US" smtClean="0"/>
          </a:p>
        </p:txBody>
      </p:sp>
      <p:sp>
        <p:nvSpPr>
          <p:cNvPr id="17411" name="Slide Number Placeholder 3"/>
          <p:cNvSpPr>
            <a:spLocks noGrp="1"/>
          </p:cNvSpPr>
          <p:nvPr>
            <p:ph type="sldNum" sz="quarter" idx="5"/>
          </p:nvPr>
        </p:nvSpPr>
        <p:spPr bwMode="auto">
          <a:noFill/>
          <a:ln>
            <a:miter lim="800000"/>
            <a:headEnd/>
            <a:tailEnd/>
          </a:ln>
        </p:spPr>
        <p:txBody>
          <a:bodyPr/>
          <a:lstStyle/>
          <a:p>
            <a:fld id="{F1E68359-0067-4BEF-8F13-BDF35EF8039A}" type="slidenum">
              <a:rPr lang="en-US" altLang="en-US">
                <a:cs typeface="Arial" charset="0"/>
              </a:rPr>
              <a:pPr/>
              <a:t>15</a:t>
            </a:fld>
            <a:endParaRPr lang="en-US" altLang="en-US">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noChangeArrowheads="1" noTextEdi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ltLang="en-US" smtClean="0"/>
          </a:p>
        </p:txBody>
      </p:sp>
      <p:sp>
        <p:nvSpPr>
          <p:cNvPr id="19459" name="Slide Number Placeholder 3"/>
          <p:cNvSpPr>
            <a:spLocks noGrp="1"/>
          </p:cNvSpPr>
          <p:nvPr>
            <p:ph type="sldNum" sz="quarter" idx="5"/>
          </p:nvPr>
        </p:nvSpPr>
        <p:spPr bwMode="auto">
          <a:noFill/>
          <a:ln>
            <a:miter lim="800000"/>
            <a:headEnd/>
            <a:tailEnd/>
          </a:ln>
        </p:spPr>
        <p:txBody>
          <a:bodyPr/>
          <a:lstStyle/>
          <a:p>
            <a:fld id="{03E77B09-AED8-4447-926E-F831068B7D05}" type="slidenum">
              <a:rPr lang="en-GB" altLang="en-US" b="1">
                <a:solidFill>
                  <a:schemeClr val="bg1"/>
                </a:solidFill>
                <a:latin typeface="Humnst777 BT" pitchFamily="34" charset="0"/>
                <a:cs typeface="Arial" charset="0"/>
              </a:rPr>
              <a:pPr/>
              <a:t>16</a:t>
            </a:fld>
            <a:endParaRPr lang="en-GB" altLang="en-US" b="1">
              <a:solidFill>
                <a:schemeClr val="bg1"/>
              </a:solidFill>
              <a:latin typeface="Humnst777 BT" pitchFamily="34" charset="0"/>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ChangeArrowheads="1" noTextEdit="1"/>
          </p:cNvSpPr>
          <p:nvPr>
            <p:ph type="sldImg"/>
          </p:nvPr>
        </p:nvSpPr>
        <p:spPr bwMode="auto">
          <a:noFill/>
          <a:ln>
            <a:solidFill>
              <a:srgbClr val="000000"/>
            </a:solidFill>
            <a:miter lim="800000"/>
            <a:headEnd/>
            <a:tailEnd/>
          </a:ln>
        </p:spPr>
      </p:sp>
      <p:sp>
        <p:nvSpPr>
          <p:cNvPr id="21506"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GB" altLang="en-US" smtClean="0"/>
          </a:p>
        </p:txBody>
      </p:sp>
      <p:sp>
        <p:nvSpPr>
          <p:cNvPr id="21507" name="Slide Number Placeholder 3"/>
          <p:cNvSpPr>
            <a:spLocks noGrp="1"/>
          </p:cNvSpPr>
          <p:nvPr>
            <p:ph type="sldNum" sz="quarter" idx="5"/>
          </p:nvPr>
        </p:nvSpPr>
        <p:spPr bwMode="auto">
          <a:noFill/>
          <a:ln>
            <a:miter lim="800000"/>
            <a:headEnd/>
            <a:tailEnd/>
          </a:ln>
        </p:spPr>
        <p:txBody>
          <a:bodyPr/>
          <a:lstStyle/>
          <a:p>
            <a:fld id="{F82287F9-FEE0-4499-B236-E557252A707A}" type="slidenum">
              <a:rPr lang="en-GB" altLang="en-US" b="1">
                <a:solidFill>
                  <a:schemeClr val="bg1"/>
                </a:solidFill>
                <a:latin typeface="Humnst777 BT" pitchFamily="34" charset="0"/>
                <a:cs typeface="Arial" charset="0"/>
              </a:rPr>
              <a:pPr/>
              <a:t>17</a:t>
            </a:fld>
            <a:endParaRPr lang="en-GB" altLang="en-US" b="1">
              <a:solidFill>
                <a:schemeClr val="bg1"/>
              </a:solidFill>
              <a:latin typeface="Humnst777 BT" pitchFamily="34" charset="0"/>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62038"/>
            <a:ext cx="2057400" cy="57515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1062038"/>
            <a:ext cx="6019800" cy="57515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228758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10620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r-Latn-CS" smtClean="0"/>
              <a:t>Click to edit Master title style</a:t>
            </a:r>
          </a:p>
        </p:txBody>
      </p:sp>
      <p:sp>
        <p:nvSpPr>
          <p:cNvPr id="1027" name="Rectangle 3"/>
          <p:cNvSpPr>
            <a:spLocks noGrp="1" noChangeArrowheads="1"/>
          </p:cNvSpPr>
          <p:nvPr>
            <p:ph type="body" idx="1"/>
          </p:nvPr>
        </p:nvSpPr>
        <p:spPr bwMode="auto">
          <a:xfrm>
            <a:off x="457200" y="2287588"/>
            <a:ext cx="82296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r-Latn-CS" smtClean="0"/>
              <a:t>Click to edit Master text styles</a:t>
            </a:r>
          </a:p>
          <a:p>
            <a:pPr lvl="1"/>
            <a:r>
              <a:rPr lang="sr-Latn-CS" smtClean="0"/>
              <a:t>Second level</a:t>
            </a:r>
          </a:p>
          <a:p>
            <a:pPr lvl="2"/>
            <a:r>
              <a:rPr lang="sr-Latn-CS" smtClean="0"/>
              <a:t>Third level</a:t>
            </a:r>
          </a:p>
          <a:p>
            <a:pPr lvl="3"/>
            <a:r>
              <a:rPr lang="sr-Latn-CS" smtClean="0"/>
              <a:t>Fourth level</a:t>
            </a:r>
          </a:p>
          <a:p>
            <a:pPr lvl="4"/>
            <a:r>
              <a:rPr lang="sr-Latn-CS" smtClean="0"/>
              <a:t>Fifth level</a:t>
            </a:r>
          </a:p>
        </p:txBody>
      </p:sp>
      <p:pic>
        <p:nvPicPr>
          <p:cNvPr id="1028" name="Picture 8" descr="LOGO"/>
          <p:cNvPicPr>
            <a:picLocks noChangeAspect="1" noChangeArrowheads="1"/>
          </p:cNvPicPr>
          <p:nvPr userDrawn="1"/>
        </p:nvPicPr>
        <p:blipFill>
          <a:blip r:embed="rId13" cstate="print"/>
          <a:srcRect/>
          <a:stretch>
            <a:fillRect/>
          </a:stretch>
        </p:blipFill>
        <p:spPr bwMode="auto">
          <a:xfrm>
            <a:off x="2000250" y="0"/>
            <a:ext cx="4857750" cy="116363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3600">
          <a:solidFill>
            <a:schemeClr val="tx2"/>
          </a:solidFill>
          <a:latin typeface="+mj-lt"/>
          <a:ea typeface="+mj-ea"/>
          <a:cs typeface="+mj-cs"/>
        </a:defRPr>
      </a:lvl1pPr>
      <a:lvl2pPr algn="ctr" rtl="0" eaLnBrk="0" fontAlgn="base" hangingPunct="0">
        <a:spcBef>
          <a:spcPct val="0"/>
        </a:spcBef>
        <a:spcAft>
          <a:spcPct val="0"/>
        </a:spcAft>
        <a:defRPr sz="3600">
          <a:solidFill>
            <a:schemeClr val="tx2"/>
          </a:solidFill>
          <a:latin typeface="Arial" charset="0"/>
        </a:defRPr>
      </a:lvl2pPr>
      <a:lvl3pPr algn="ctr" rtl="0" eaLnBrk="0" fontAlgn="base" hangingPunct="0">
        <a:spcBef>
          <a:spcPct val="0"/>
        </a:spcBef>
        <a:spcAft>
          <a:spcPct val="0"/>
        </a:spcAft>
        <a:defRPr sz="3600">
          <a:solidFill>
            <a:schemeClr val="tx2"/>
          </a:solidFill>
          <a:latin typeface="Arial" charset="0"/>
        </a:defRPr>
      </a:lvl3pPr>
      <a:lvl4pPr algn="ctr" rtl="0" eaLnBrk="0" fontAlgn="base" hangingPunct="0">
        <a:spcBef>
          <a:spcPct val="0"/>
        </a:spcBef>
        <a:spcAft>
          <a:spcPct val="0"/>
        </a:spcAft>
        <a:defRPr sz="3600">
          <a:solidFill>
            <a:schemeClr val="tx2"/>
          </a:solidFill>
          <a:latin typeface="Arial" charset="0"/>
        </a:defRPr>
      </a:lvl4pPr>
      <a:lvl5pPr algn="ctr" rtl="0" eaLnBrk="0" fontAlgn="base" hangingPunct="0">
        <a:spcBef>
          <a:spcPct val="0"/>
        </a:spcBef>
        <a:spcAft>
          <a:spcPct val="0"/>
        </a:spcAft>
        <a:defRPr sz="3600">
          <a:solidFill>
            <a:schemeClr val="tx2"/>
          </a:solidFill>
          <a:latin typeface="Arial" charset="0"/>
        </a:defRPr>
      </a:lvl5pPr>
      <a:lvl6pPr marL="457200" algn="ctr" rtl="0" fontAlgn="base">
        <a:spcBef>
          <a:spcPct val="0"/>
        </a:spcBef>
        <a:spcAft>
          <a:spcPct val="0"/>
        </a:spcAft>
        <a:defRPr sz="3600">
          <a:solidFill>
            <a:schemeClr val="tx2"/>
          </a:solidFill>
          <a:latin typeface="Arial" charset="0"/>
        </a:defRPr>
      </a:lvl6pPr>
      <a:lvl7pPr marL="914400" algn="ctr" rtl="0" fontAlgn="base">
        <a:spcBef>
          <a:spcPct val="0"/>
        </a:spcBef>
        <a:spcAft>
          <a:spcPct val="0"/>
        </a:spcAft>
        <a:defRPr sz="3600">
          <a:solidFill>
            <a:schemeClr val="tx2"/>
          </a:solidFill>
          <a:latin typeface="Arial" charset="0"/>
        </a:defRPr>
      </a:lvl7pPr>
      <a:lvl8pPr marL="1371600" algn="ctr" rtl="0" fontAlgn="base">
        <a:spcBef>
          <a:spcPct val="0"/>
        </a:spcBef>
        <a:spcAft>
          <a:spcPct val="0"/>
        </a:spcAft>
        <a:defRPr sz="3600">
          <a:solidFill>
            <a:schemeClr val="tx2"/>
          </a:solidFill>
          <a:latin typeface="Arial" charset="0"/>
        </a:defRPr>
      </a:lvl8pPr>
      <a:lvl9pPr marL="1828800" algn="ctr" rtl="0" fontAlgn="base">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Rectangle 2"/>
          <p:cNvSpPr>
            <a:spLocks noGrp="1" noChangeArrowheads="1"/>
          </p:cNvSpPr>
          <p:nvPr>
            <p:ph type="title"/>
          </p:nvPr>
        </p:nvSpPr>
        <p:spPr>
          <a:xfrm>
            <a:off x="457200" y="1557338"/>
            <a:ext cx="8229600" cy="647700"/>
          </a:xfrm>
        </p:spPr>
        <p:txBody>
          <a:bodyPr/>
          <a:lstStyle/>
          <a:p>
            <a:pPr eaLnBrk="1" hangingPunct="1"/>
            <a:r>
              <a:rPr lang="en-US" sz="3200" dirty="0" smtClean="0"/>
              <a:t/>
            </a:r>
            <a:br>
              <a:rPr lang="en-US" sz="3200" dirty="0" smtClean="0"/>
            </a:br>
            <a:r>
              <a:rPr lang="en-US" sz="3200" dirty="0" smtClean="0"/>
              <a:t/>
            </a:r>
            <a:br>
              <a:rPr lang="en-US" sz="3200" dirty="0" smtClean="0"/>
            </a:br>
            <a:r>
              <a:rPr lang="en" sz="3200" dirty="0" smtClean="0"/>
              <a:t>Internal medicine 2 </a:t>
            </a:r>
            <a:r>
              <a:rPr lang="en-US" sz="3200" dirty="0" smtClean="0"/>
              <a:t/>
            </a:r>
            <a:br>
              <a:rPr lang="en-US" sz="3200" dirty="0" smtClean="0"/>
            </a:br>
            <a:r>
              <a:rPr lang="en-US" sz="3200" dirty="0" smtClean="0"/>
              <a:t/>
            </a:r>
            <a:br>
              <a:rPr lang="en-US" sz="3200" dirty="0" smtClean="0"/>
            </a:br>
            <a:r>
              <a:rPr lang="en" sz="3200" dirty="0" smtClean="0"/>
              <a:t>Diseases of pluripotent stem cells </a:t>
            </a:r>
            <a:r>
              <a:rPr lang="en-US" sz="3200" dirty="0" smtClean="0"/>
              <a:t/>
            </a:r>
            <a:br>
              <a:rPr lang="en-US" sz="3200" dirty="0" smtClean="0"/>
            </a:br>
            <a:r>
              <a:rPr lang="en" sz="3200" dirty="0" smtClean="0"/>
              <a:t>Acute leukemia</a:t>
            </a:r>
          </a:p>
        </p:txBody>
      </p:sp>
      <p:sp>
        <p:nvSpPr>
          <p:cNvPr id="2050" name="Rectangle 3"/>
          <p:cNvSpPr>
            <a:spLocks noGrp="1" noChangeArrowheads="1"/>
          </p:cNvSpPr>
          <p:nvPr>
            <p:ph type="body" idx="1"/>
          </p:nvPr>
        </p:nvSpPr>
        <p:spPr>
          <a:xfrm>
            <a:off x="457200" y="2924175"/>
            <a:ext cx="8229600" cy="3889375"/>
          </a:xfrm>
        </p:spPr>
        <p:txBody>
          <a:bodyPr/>
          <a:lstStyle/>
          <a:p>
            <a:pPr algn="ctr" eaLnBrk="1" hangingPunct="1"/>
            <a:endParaRPr lang="en-US" dirty="0" smtClean="0"/>
          </a:p>
          <a:p>
            <a:pPr algn="ctr" eaLnBrk="1" hangingPunct="1">
              <a:buNone/>
            </a:pPr>
            <a:endParaRPr lang="sr-Latn-RS" dirty="0" smtClean="0"/>
          </a:p>
          <a:p>
            <a:pPr algn="ctr" eaLnBrk="1" hangingPunct="1">
              <a:buNone/>
            </a:pPr>
            <a:r>
              <a:rPr lang="sr-Latn-RS" smtClean="0"/>
              <a:t>Full prof.</a:t>
            </a:r>
            <a:r>
              <a:rPr lang="en" smtClean="0"/>
              <a:t> </a:t>
            </a:r>
            <a:r>
              <a:rPr lang="en" dirty="0" smtClean="0"/>
              <a:t>Nebojša Anđelković</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5" name="Title 1"/>
          <p:cNvSpPr>
            <a:spLocks noGrp="1" noChangeArrowheads="1"/>
          </p:cNvSpPr>
          <p:nvPr>
            <p:ph type="title"/>
          </p:nvPr>
        </p:nvSpPr>
        <p:spPr/>
        <p:txBody>
          <a:bodyPr/>
          <a:lstStyle/>
          <a:p>
            <a:r>
              <a:rPr lang="en" b="1" smtClean="0"/>
              <a:t>Pluripotent stem cell diseases</a:t>
            </a:r>
          </a:p>
        </p:txBody>
      </p:sp>
      <p:sp>
        <p:nvSpPr>
          <p:cNvPr id="11266" name="Content Placeholder 2"/>
          <p:cNvSpPr>
            <a:spLocks noGrp="1" noChangeArrowheads="1"/>
          </p:cNvSpPr>
          <p:nvPr>
            <p:ph idx="1"/>
          </p:nvPr>
        </p:nvSpPr>
        <p:spPr/>
        <p:txBody>
          <a:bodyPr/>
          <a:lstStyle/>
          <a:p>
            <a:r>
              <a:rPr lang="en" smtClean="0"/>
              <a:t>MYELOAPLASIA</a:t>
            </a:r>
          </a:p>
          <a:p>
            <a:r>
              <a:rPr lang="en" smtClean="0"/>
              <a:t>MYELODYSPLAZIA</a:t>
            </a:r>
          </a:p>
          <a:p>
            <a:r>
              <a:rPr lang="en" smtClean="0"/>
              <a:t>MYELOPROLIFERATIVE DISEASES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Title 1"/>
          <p:cNvSpPr>
            <a:spLocks noGrp="1" noChangeArrowheads="1"/>
          </p:cNvSpPr>
          <p:nvPr>
            <p:ph type="title"/>
          </p:nvPr>
        </p:nvSpPr>
        <p:spPr/>
        <p:txBody>
          <a:bodyPr/>
          <a:lstStyle/>
          <a:p>
            <a:r>
              <a:rPr lang="en" b="1" smtClean="0"/>
              <a:t>MYELOAPLASIA</a:t>
            </a:r>
          </a:p>
        </p:txBody>
      </p:sp>
      <p:sp>
        <p:nvSpPr>
          <p:cNvPr id="12290" name="Content Placeholder 2"/>
          <p:cNvSpPr>
            <a:spLocks noGrp="1" noChangeArrowheads="1"/>
          </p:cNvSpPr>
          <p:nvPr>
            <p:ph idx="1"/>
          </p:nvPr>
        </p:nvSpPr>
        <p:spPr/>
        <p:txBody>
          <a:bodyPr/>
          <a:lstStyle/>
          <a:p>
            <a:r>
              <a:rPr lang="en" smtClean="0"/>
              <a:t>Aplastic anemia</a:t>
            </a:r>
          </a:p>
          <a:p>
            <a:r>
              <a:rPr lang="en" smtClean="0"/>
              <a:t>Pure aplasia of the erythrocyte lineage</a:t>
            </a:r>
          </a:p>
          <a:p>
            <a:r>
              <a:rPr lang="en" smtClean="0"/>
              <a:t>Amegakaryocytic thrombocytopenia</a:t>
            </a:r>
          </a:p>
          <a:p>
            <a:r>
              <a:rPr lang="en" smtClean="0"/>
              <a:t>Chronic hypoplastic neutropenia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itle 1"/>
          <p:cNvSpPr>
            <a:spLocks noGrp="1" noChangeArrowheads="1"/>
          </p:cNvSpPr>
          <p:nvPr>
            <p:ph type="title"/>
          </p:nvPr>
        </p:nvSpPr>
        <p:spPr/>
        <p:txBody>
          <a:bodyPr/>
          <a:lstStyle/>
          <a:p>
            <a:r>
              <a:rPr lang="en" b="1" smtClean="0"/>
              <a:t>MYELODYSPLAZIA</a:t>
            </a:r>
          </a:p>
        </p:txBody>
      </p:sp>
      <p:sp>
        <p:nvSpPr>
          <p:cNvPr id="13314" name="Content Placeholder 2"/>
          <p:cNvSpPr>
            <a:spLocks noGrp="1" noChangeArrowheads="1"/>
          </p:cNvSpPr>
          <p:nvPr>
            <p:ph idx="1"/>
          </p:nvPr>
        </p:nvSpPr>
        <p:spPr/>
        <p:txBody>
          <a:bodyPr/>
          <a:lstStyle/>
          <a:p>
            <a:r>
              <a:rPr lang="en" dirty="0" smtClean="0"/>
              <a:t>Paroxysmal nocturnal hemoglobinuria</a:t>
            </a:r>
          </a:p>
          <a:p>
            <a:r>
              <a:rPr lang="en" dirty="0" smtClean="0"/>
              <a:t>Refractory anemia</a:t>
            </a:r>
          </a:p>
          <a:p>
            <a:r>
              <a:rPr lang="en" dirty="0" smtClean="0"/>
              <a:t>Refractory anemia with ring sideroblasts</a:t>
            </a:r>
          </a:p>
          <a:p>
            <a:r>
              <a:rPr lang="en" dirty="0" smtClean="0"/>
              <a:t>Refractory anemia with excess blasts</a:t>
            </a:r>
          </a:p>
          <a:p>
            <a:r>
              <a:rPr lang="en" dirty="0" smtClean="0"/>
              <a:t>Refractory anemia with excess blasts in transformation</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le 1"/>
          <p:cNvSpPr>
            <a:spLocks noGrp="1" noChangeArrowheads="1"/>
          </p:cNvSpPr>
          <p:nvPr>
            <p:ph type="title"/>
          </p:nvPr>
        </p:nvSpPr>
        <p:spPr/>
        <p:txBody>
          <a:bodyPr/>
          <a:lstStyle/>
          <a:p>
            <a:r>
              <a:rPr lang="en" b="1" smtClean="0"/>
              <a:t>MYELOPROLIFERATIVE DISEASES</a:t>
            </a:r>
          </a:p>
        </p:txBody>
      </p:sp>
      <p:sp>
        <p:nvSpPr>
          <p:cNvPr id="14338" name="Content Placeholder 2"/>
          <p:cNvSpPr>
            <a:spLocks noGrp="1" noChangeArrowheads="1"/>
          </p:cNvSpPr>
          <p:nvPr>
            <p:ph idx="1"/>
          </p:nvPr>
        </p:nvSpPr>
        <p:spPr/>
        <p:txBody>
          <a:bodyPr/>
          <a:lstStyle/>
          <a:p>
            <a:r>
              <a:rPr lang="en" smtClean="0"/>
              <a:t>Polycythemia vera</a:t>
            </a:r>
          </a:p>
          <a:p>
            <a:r>
              <a:rPr lang="en" smtClean="0"/>
              <a:t>Essential thrombocythemia</a:t>
            </a:r>
          </a:p>
          <a:p>
            <a:r>
              <a:rPr lang="en" smtClean="0"/>
              <a:t>Primary myelofibrosis</a:t>
            </a:r>
          </a:p>
          <a:p>
            <a:r>
              <a:rPr lang="en" smtClean="0"/>
              <a:t>Chronic myeloid leukemia</a:t>
            </a:r>
          </a:p>
          <a:p>
            <a:r>
              <a:rPr lang="en" smtClean="0"/>
              <a:t>Acute myeloid leukemia/in a broader sense/</a:t>
            </a:r>
          </a:p>
          <a:p>
            <a:endParaRPr lang="en-US" b="1"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le 1"/>
          <p:cNvSpPr>
            <a:spLocks noGrp="1" noChangeArrowheads="1"/>
          </p:cNvSpPr>
          <p:nvPr>
            <p:ph type="title"/>
          </p:nvPr>
        </p:nvSpPr>
        <p:spPr/>
        <p:txBody>
          <a:bodyPr/>
          <a:lstStyle/>
          <a:p>
            <a:r>
              <a:rPr lang="en" b="1" smtClean="0"/>
              <a:t>APLASTIC ANEMIA</a:t>
            </a:r>
          </a:p>
        </p:txBody>
      </p:sp>
      <p:sp>
        <p:nvSpPr>
          <p:cNvPr id="15362" name="Content Placeholder 2"/>
          <p:cNvSpPr>
            <a:spLocks noGrp="1" noChangeArrowheads="1"/>
          </p:cNvSpPr>
          <p:nvPr>
            <p:ph idx="1"/>
          </p:nvPr>
        </p:nvSpPr>
        <p:spPr/>
        <p:txBody>
          <a:bodyPr/>
          <a:lstStyle/>
          <a:p>
            <a:r>
              <a:rPr lang="en" smtClean="0"/>
              <a:t>Etiology</a:t>
            </a:r>
          </a:p>
          <a:p>
            <a:r>
              <a:rPr lang="en" smtClean="0"/>
              <a:t>Aplastic anemia of known cause /secondary/</a:t>
            </a:r>
          </a:p>
          <a:p>
            <a:r>
              <a:rPr lang="en" smtClean="0"/>
              <a:t>Aplastic anemia of unknown cause</a:t>
            </a:r>
          </a:p>
          <a:p>
            <a:r>
              <a:rPr lang="en" smtClean="0"/>
              <a:t>-congenital/Fanconi anemia/acquired</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3" cstate="print"/>
          <a:srcRect/>
          <a:stretch>
            <a:fillRect/>
          </a:stretch>
        </p:blipFill>
        <p:spPr bwMode="auto">
          <a:xfrm>
            <a:off x="-177800" y="-190500"/>
            <a:ext cx="2184400" cy="7442200"/>
          </a:xfrm>
          <a:prstGeom prst="rect">
            <a:avLst/>
          </a:prstGeom>
          <a:noFill/>
        </p:spPr>
      </p:pic>
      <p:sp>
        <p:nvSpPr>
          <p:cNvPr id="6" name="Title 1">
            <a:extLst>
              <a:ext uri="{FF2B5EF4-FFF2-40B4-BE49-F238E27FC236}">
                <a16:creationId xmlns:a16="http://schemas.microsoft.com/office/drawing/2014/main" xmlns="" id="{5BAAD08F-58F1-4D43-8075-CF335DFBBADF}"/>
              </a:ext>
            </a:extLst>
          </p:cNvPr>
          <p:cNvSpPr txBox="1">
            <a:spLocks/>
          </p:cNvSpPr>
          <p:nvPr/>
        </p:nvSpPr>
        <p:spPr bwMode="auto">
          <a:xfrm>
            <a:off x="2268538" y="2133600"/>
            <a:ext cx="5975350" cy="3179763"/>
          </a:xfrm>
          <a:prstGeom prst="rect">
            <a:avLst/>
          </a:prstGeom>
          <a:noFill/>
          <a:ln>
            <a:noFill/>
          </a:ln>
          <a:effectLst/>
          <a:extLst/>
        </p:spPr>
        <p:txBody>
          <a:bodyPr anchor="b"/>
          <a:lstStyle>
            <a:lvl1pPr defTabSz="912813">
              <a:defRPr>
                <a:solidFill>
                  <a:schemeClr val="tx1"/>
                </a:solidFill>
                <a:latin typeface="Arial" panose="020B0604020202020204" pitchFamily="34" charset="0"/>
                <a:cs typeface="Arial" panose="020B0604020202020204" pitchFamily="34" charset="0"/>
              </a:defRPr>
            </a:lvl1pPr>
            <a:lvl2pPr marL="742950" indent="-285750" defTabSz="912813">
              <a:defRPr>
                <a:solidFill>
                  <a:schemeClr val="tx1"/>
                </a:solidFill>
                <a:latin typeface="Arial" panose="020B0604020202020204" pitchFamily="34" charset="0"/>
                <a:cs typeface="Arial" panose="020B0604020202020204" pitchFamily="34" charset="0"/>
              </a:defRPr>
            </a:lvl2pPr>
            <a:lvl3pPr marL="1143000" indent="-228600" defTabSz="912813">
              <a:defRPr>
                <a:solidFill>
                  <a:schemeClr val="tx1"/>
                </a:solidFill>
                <a:latin typeface="Arial" panose="020B0604020202020204" pitchFamily="34" charset="0"/>
                <a:cs typeface="Arial" panose="020B0604020202020204" pitchFamily="34" charset="0"/>
              </a:defRPr>
            </a:lvl3pPr>
            <a:lvl4pPr marL="1600200" indent="-228600" defTabSz="912813">
              <a:defRPr>
                <a:solidFill>
                  <a:schemeClr val="tx1"/>
                </a:solidFill>
                <a:latin typeface="Arial" panose="020B0604020202020204" pitchFamily="34" charset="0"/>
                <a:cs typeface="Arial" panose="020B0604020202020204" pitchFamily="34" charset="0"/>
              </a:defRPr>
            </a:lvl4pPr>
            <a:lvl5pPr marL="2057400" indent="-228600" defTabSz="912813">
              <a:defRPr>
                <a:solidFill>
                  <a:schemeClr val="tx1"/>
                </a:solidFill>
                <a:latin typeface="Arial" panose="020B0604020202020204" pitchFamily="34" charset="0"/>
                <a:cs typeface="Arial" panose="020B0604020202020204" pitchFamily="34" charset="0"/>
              </a:defRPr>
            </a:lvl5pPr>
            <a:lvl6pPr marL="25146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defTabSz="912813"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eaLnBrk="1" hangingPunct="1">
              <a:lnSpc>
                <a:spcPct val="110000"/>
              </a:lnSpc>
              <a:spcBef>
                <a:spcPct val="20000"/>
              </a:spcBef>
              <a:defRPr/>
            </a:pPr>
            <a:r>
              <a:rPr lang="en" altLang="en-US" sz="4400" dirty="0">
                <a:solidFill>
                  <a:srgbClr val="C00000"/>
                </a:solidFill>
                <a:effectLst>
                  <a:outerShdw blurRad="38100" dist="38100" dir="2700000" algn="tl">
                    <a:srgbClr val="000000">
                      <a:alpha val="43137"/>
                    </a:srgbClr>
                  </a:outerShdw>
                </a:effectLst>
                <a:latin typeface="Humnst777 Blk BT" panose="020B0803030504030204" pitchFamily="34" charset="0"/>
              </a:rPr>
              <a:t>Aplastic anemia: novelties in biology, pathophysiology</a:t>
            </a:r>
          </a:p>
          <a:p>
            <a:pPr eaLnBrk="1" hangingPunct="1">
              <a:lnSpc>
                <a:spcPct val="110000"/>
              </a:lnSpc>
              <a:spcBef>
                <a:spcPct val="20000"/>
              </a:spcBef>
              <a:defRPr/>
            </a:pPr>
            <a:r>
              <a:rPr lang="en" altLang="en-US" sz="4400" dirty="0">
                <a:solidFill>
                  <a:srgbClr val="C00000"/>
                </a:solidFill>
                <a:effectLst>
                  <a:outerShdw blurRad="38100" dist="38100" dir="2700000" algn="tl">
                    <a:srgbClr val="000000">
                      <a:alpha val="43137"/>
                    </a:srgbClr>
                  </a:outerShdw>
                </a:effectLst>
                <a:latin typeface="Humnst777 Blk BT" panose="020B0803030504030204" pitchFamily="34" charset="0"/>
              </a:rPr>
              <a:t>and treatment</a:t>
            </a:r>
            <a:endParaRPr lang="en-US" altLang="en-US" sz="4400" dirty="0">
              <a:solidFill>
                <a:srgbClr val="C00000"/>
              </a:solidFill>
              <a:effectLst>
                <a:outerShdw blurRad="38100" dist="38100" dir="2700000" algn="tl">
                  <a:srgbClr val="000000">
                    <a:alpha val="43137"/>
                  </a:srgbClr>
                </a:outerShdw>
              </a:effectLst>
              <a:latin typeface="Humnst777 Blk BT" panose="020B0803030504030204" pitchFamily="34" charset="0"/>
            </a:endParaRPr>
          </a:p>
        </p:txBody>
      </p:sp>
      <p:sp>
        <p:nvSpPr>
          <p:cNvPr id="8" name="Subtitle 2">
            <a:extLst>
              <a:ext uri="{FF2B5EF4-FFF2-40B4-BE49-F238E27FC236}">
                <a16:creationId xmlns:a16="http://schemas.microsoft.com/office/drawing/2014/main" xmlns="" id="{06E9485C-287D-AD43-8E00-7FA27B2FD564}"/>
              </a:ext>
            </a:extLst>
          </p:cNvPr>
          <p:cNvSpPr txBox="1">
            <a:spLocks/>
          </p:cNvSpPr>
          <p:nvPr/>
        </p:nvSpPr>
        <p:spPr bwMode="auto">
          <a:xfrm>
            <a:off x="6084888" y="5313363"/>
            <a:ext cx="2447925" cy="504825"/>
          </a:xfrm>
          <a:prstGeom prst="rect">
            <a:avLst/>
          </a:prstGeom>
          <a:noFill/>
          <a:ln>
            <a:noFill/>
          </a:ln>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lnSpc>
                <a:spcPct val="140000"/>
              </a:lnSpc>
              <a:spcBef>
                <a:spcPct val="20000"/>
              </a:spcBef>
              <a:buClr>
                <a:srgbClr val="FFFF00"/>
              </a:buClr>
              <a:buSzPct val="120000"/>
              <a:buFont typeface="Wingdings" panose="05000000000000000000" pitchFamily="2" charset="2"/>
              <a:buNone/>
              <a:defRPr/>
            </a:pPr>
            <a:endParaRPr lang="en-US" sz="1600" b="1" dirty="0">
              <a:solidFill>
                <a:srgbClr val="002060"/>
              </a:solidFill>
              <a:effectLst>
                <a:outerShdw blurRad="38100" dist="38100" dir="2700000" algn="tl">
                  <a:srgbClr val="000000">
                    <a:alpha val="43137"/>
                  </a:srgbClr>
                </a:outerShdw>
              </a:effectLst>
              <a:latin typeface="Calibri" panose="020F0502020204030204" pitchFamily="34" charset="0"/>
            </a:endParaRPr>
          </a:p>
        </p:txBody>
      </p:sp>
    </p:spTree>
  </p:cSld>
  <p:clrMapOvr>
    <a:masterClrMapping/>
  </p:clrMapOvr>
  <p:transition spd="slow">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103"/>
          <p:cNvSpPr>
            <a:spLocks noChangeArrowheads="1"/>
          </p:cNvSpPr>
          <p:nvPr/>
        </p:nvSpPr>
        <p:spPr bwMode="auto">
          <a:xfrm>
            <a:off x="838200" y="152400"/>
            <a:ext cx="7772400" cy="533400"/>
          </a:xfrm>
          <a:prstGeom prst="rect">
            <a:avLst/>
          </a:prstGeom>
          <a:noFill/>
          <a:ln w="9525">
            <a:noFill/>
            <a:miter lim="800000"/>
            <a:headEnd/>
            <a:tailEnd/>
          </a:ln>
        </p:spPr>
        <p:txBody>
          <a:bodyPr/>
          <a:lstStyle/>
          <a:p>
            <a:pPr marL="342900" indent="-342900" algn="ctr" eaLnBrk="1" hangingPunct="1">
              <a:spcBef>
                <a:spcPct val="20000"/>
              </a:spcBef>
            </a:pPr>
            <a:endParaRPr lang="en-US" altLang="en-US" sz="3100">
              <a:latin typeface="Humnst777 Blk BT" pitchFamily="34" charset="0"/>
              <a:cs typeface="Arial" charset="0"/>
            </a:endParaRPr>
          </a:p>
        </p:txBody>
      </p:sp>
      <p:sp>
        <p:nvSpPr>
          <p:cNvPr id="18435" name="TextBox 6">
            <a:extLst>
              <a:ext uri="{FF2B5EF4-FFF2-40B4-BE49-F238E27FC236}">
                <a16:creationId xmlns:a16="http://schemas.microsoft.com/office/drawing/2014/main" xmlns="" id="{BE6CE3EF-5C90-E240-9853-5EF6089D21D1}"/>
              </a:ext>
            </a:extLst>
          </p:cNvPr>
          <p:cNvSpPr txBox="1">
            <a:spLocks noChangeArrowheads="1"/>
          </p:cNvSpPr>
          <p:nvPr/>
        </p:nvSpPr>
        <p:spPr bwMode="auto">
          <a:xfrm>
            <a:off x="539750" y="836613"/>
            <a:ext cx="6429375" cy="695325"/>
          </a:xfrm>
          <a:prstGeom prst="rect">
            <a:avLst/>
          </a:prstGeom>
          <a:noFill/>
          <a:ln>
            <a:noFill/>
          </a:ln>
          <a:extLst/>
        </p:spPr>
        <p:txBody>
          <a:bodyPr>
            <a:spAutoFit/>
          </a:bodyPr>
          <a:lstStyle>
            <a:lvl1pPr>
              <a:defRPr sz="2100" b="1">
                <a:solidFill>
                  <a:schemeClr val="bg1"/>
                </a:solidFill>
                <a:latin typeface="Humnst777 BT" panose="020B0603030504020204" pitchFamily="34" charset="0"/>
              </a:defRPr>
            </a:lvl1pPr>
            <a:lvl2pPr marL="742950" indent="-285750">
              <a:defRPr sz="2100" b="1">
                <a:solidFill>
                  <a:schemeClr val="bg1"/>
                </a:solidFill>
                <a:latin typeface="Humnst777 BT" panose="020B0603030504020204" pitchFamily="34" charset="0"/>
              </a:defRPr>
            </a:lvl2pPr>
            <a:lvl3pPr marL="1143000" indent="-228600">
              <a:defRPr sz="2100" b="1">
                <a:solidFill>
                  <a:schemeClr val="bg1"/>
                </a:solidFill>
                <a:latin typeface="Humnst777 BT" panose="020B0603030504020204" pitchFamily="34" charset="0"/>
              </a:defRPr>
            </a:lvl3pPr>
            <a:lvl4pPr marL="1600200" indent="-228600">
              <a:defRPr sz="2100" b="1">
                <a:solidFill>
                  <a:schemeClr val="bg1"/>
                </a:solidFill>
                <a:latin typeface="Humnst777 BT" panose="020B0603030504020204" pitchFamily="34" charset="0"/>
              </a:defRPr>
            </a:lvl4pPr>
            <a:lvl5pPr marL="2057400" indent="-228600">
              <a:defRPr sz="2100" b="1">
                <a:solidFill>
                  <a:schemeClr val="bg1"/>
                </a:solidFill>
                <a:latin typeface="Humnst777 BT" panose="020B0603030504020204" pitchFamily="34" charset="0"/>
              </a:defRPr>
            </a:lvl5pPr>
            <a:lvl6pPr marL="2514600" indent="-228600" eaLnBrk="0" fontAlgn="base" hangingPunct="0">
              <a:spcBef>
                <a:spcPct val="0"/>
              </a:spcBef>
              <a:spcAft>
                <a:spcPct val="0"/>
              </a:spcAft>
              <a:defRPr sz="2100" b="1">
                <a:solidFill>
                  <a:schemeClr val="bg1"/>
                </a:solidFill>
                <a:latin typeface="Humnst777 BT" panose="020B0603030504020204" pitchFamily="34" charset="0"/>
              </a:defRPr>
            </a:lvl6pPr>
            <a:lvl7pPr marL="2971800" indent="-228600" eaLnBrk="0" fontAlgn="base" hangingPunct="0">
              <a:spcBef>
                <a:spcPct val="0"/>
              </a:spcBef>
              <a:spcAft>
                <a:spcPct val="0"/>
              </a:spcAft>
              <a:defRPr sz="2100" b="1">
                <a:solidFill>
                  <a:schemeClr val="bg1"/>
                </a:solidFill>
                <a:latin typeface="Humnst777 BT" panose="020B0603030504020204" pitchFamily="34" charset="0"/>
              </a:defRPr>
            </a:lvl7pPr>
            <a:lvl8pPr marL="3429000" indent="-228600" eaLnBrk="0" fontAlgn="base" hangingPunct="0">
              <a:spcBef>
                <a:spcPct val="0"/>
              </a:spcBef>
              <a:spcAft>
                <a:spcPct val="0"/>
              </a:spcAft>
              <a:defRPr sz="2100" b="1">
                <a:solidFill>
                  <a:schemeClr val="bg1"/>
                </a:solidFill>
                <a:latin typeface="Humnst777 BT" panose="020B0603030504020204" pitchFamily="34" charset="0"/>
              </a:defRPr>
            </a:lvl8pPr>
            <a:lvl9pPr marL="3886200" indent="-228600" eaLnBrk="0" fontAlgn="base" hangingPunct="0">
              <a:spcBef>
                <a:spcPct val="0"/>
              </a:spcBef>
              <a:spcAft>
                <a:spcPct val="0"/>
              </a:spcAft>
              <a:defRPr sz="2100" b="1">
                <a:solidFill>
                  <a:schemeClr val="bg1"/>
                </a:solidFill>
                <a:latin typeface="Humnst777 BT" panose="020B0603030504020204" pitchFamily="34" charset="0"/>
              </a:defRPr>
            </a:lvl9pPr>
          </a:lstStyle>
          <a:p>
            <a:pPr eaLnBrk="1" hangingPunct="1">
              <a:lnSpc>
                <a:spcPct val="140000"/>
              </a:lnSpc>
              <a:spcBef>
                <a:spcPct val="20000"/>
              </a:spcBef>
              <a:buClr>
                <a:srgbClr val="FFFF00"/>
              </a:buClr>
              <a:buSzPct val="120000"/>
              <a:buFont typeface="Wingdings" panose="05000000000000000000" pitchFamily="2" charset="2"/>
              <a:buNone/>
              <a:defRPr/>
            </a:pPr>
            <a:r>
              <a:rPr lang="en" altLang="en-US" sz="3200" dirty="0">
                <a:solidFill>
                  <a:srgbClr val="C00000"/>
                </a:solidFill>
                <a:effectLst>
                  <a:outerShdw blurRad="38100" dist="38100" dir="2700000" algn="tl">
                    <a:srgbClr val="000000">
                      <a:alpha val="43137"/>
                    </a:srgbClr>
                  </a:outerShdw>
                </a:effectLst>
                <a:latin typeface="+mn-lt"/>
              </a:rPr>
              <a:t>Definition</a:t>
            </a:r>
            <a:endParaRPr lang="en-GB" altLang="en-US" sz="3200" dirty="0">
              <a:solidFill>
                <a:srgbClr val="C00000"/>
              </a:solidFill>
              <a:effectLst>
                <a:outerShdw blurRad="38100" dist="38100" dir="2700000" algn="tl">
                  <a:srgbClr val="000000">
                    <a:alpha val="43137"/>
                  </a:srgbClr>
                </a:outerShdw>
              </a:effectLst>
              <a:latin typeface="+mn-lt"/>
            </a:endParaRPr>
          </a:p>
        </p:txBody>
      </p:sp>
      <p:sp>
        <p:nvSpPr>
          <p:cNvPr id="2" name="TextBox 7"/>
          <p:cNvSpPr txBox="1">
            <a:spLocks noChangeArrowheads="1"/>
          </p:cNvSpPr>
          <p:nvPr/>
        </p:nvSpPr>
        <p:spPr bwMode="auto">
          <a:xfrm>
            <a:off x="539750" y="2133600"/>
            <a:ext cx="8135938" cy="2908300"/>
          </a:xfrm>
          <a:prstGeom prst="rect">
            <a:avLst/>
          </a:prstGeom>
          <a:noFill/>
          <a:ln w="9525">
            <a:noFill/>
            <a:miter lim="800000"/>
            <a:headEnd/>
            <a:tailEnd/>
          </a:ln>
        </p:spPr>
        <p:txBody>
          <a:bodyPr>
            <a:spAutoFit/>
          </a:bodyPr>
          <a:lstStyle/>
          <a:p>
            <a:pPr algn="just" eaLnBrk="1" hangingPunct="1">
              <a:spcBef>
                <a:spcPts val="1800"/>
              </a:spcBef>
              <a:buClr>
                <a:srgbClr val="FFFF00"/>
              </a:buClr>
              <a:buSzPct val="120000"/>
              <a:buFont typeface="Wingdings" pitchFamily="2" charset="2"/>
              <a:buNone/>
            </a:pPr>
            <a:r>
              <a:rPr lang="en" altLang="en-US" sz="2800" b="1">
                <a:solidFill>
                  <a:srgbClr val="002060"/>
                </a:solidFill>
                <a:latin typeface="Calibri" pitchFamily="34" charset="0"/>
                <a:cs typeface="Arial" charset="0"/>
              </a:rPr>
              <a:t>Aplastic anemia ( A A ) is defined as pancytopenia with hypoplasia / aplasia . bone marrow (KS), without infiltration by abnormal cells and increase in reticulin a .</a:t>
            </a:r>
            <a:endParaRPr lang="sr-Latn-CS" altLang="en-US" sz="2800" b="1">
              <a:solidFill>
                <a:srgbClr val="002060"/>
              </a:solidFill>
              <a:latin typeface="Calibri" pitchFamily="34" charset="0"/>
              <a:cs typeface="Arial" charset="0"/>
            </a:endParaRPr>
          </a:p>
          <a:p>
            <a:pPr algn="just" eaLnBrk="1" hangingPunct="1">
              <a:spcBef>
                <a:spcPts val="1800"/>
              </a:spcBef>
              <a:buClr>
                <a:srgbClr val="FFFF00"/>
              </a:buClr>
              <a:buSzPct val="120000"/>
              <a:buFont typeface="Wingdings" pitchFamily="2" charset="2"/>
              <a:buNone/>
            </a:pPr>
            <a:r>
              <a:rPr lang="en" altLang="en-US" sz="2800" b="1">
                <a:solidFill>
                  <a:srgbClr val="002060"/>
                </a:solidFill>
                <a:latin typeface="Calibri" pitchFamily="34" charset="0"/>
                <a:cs typeface="Arial" charset="0"/>
              </a:rPr>
              <a:t>Na z iv AA dates back to 1888 from Ehrlich's description of severe progressive anemia.</a:t>
            </a:r>
          </a:p>
        </p:txBody>
      </p:sp>
    </p:spTree>
  </p:cSld>
  <p:clrMapOvr>
    <a:masterClrMapping/>
  </p:clrMapOvr>
  <p:transition spd="slow">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xmlns="" id="{EB9C73F4-3342-B94D-8B85-876347D7EFA8}"/>
              </a:ext>
            </a:extLst>
          </p:cNvPr>
          <p:cNvSpPr>
            <a:spLocks noGrp="1"/>
          </p:cNvSpPr>
          <p:nvPr>
            <p:ph type="title"/>
          </p:nvPr>
        </p:nvSpPr>
        <p:spPr>
          <a:xfrm>
            <a:off x="611188" y="908050"/>
            <a:ext cx="6264275" cy="725488"/>
          </a:xfrm>
          <a:extLst/>
        </p:spPr>
        <p:txBody>
          <a:bodyPr rtlCol="0" anchor="t">
            <a:noAutofit/>
          </a:bodyPr>
          <a:lstStyle/>
          <a:p>
            <a:pPr fontAlgn="auto">
              <a:spcAft>
                <a:spcPts val="0"/>
              </a:spcAft>
              <a:defRPr/>
            </a:pPr>
            <a:r>
              <a:rPr lang="en" altLang="en-US" b="1" dirty="0">
                <a:solidFill>
                  <a:srgbClr val="C00000"/>
                </a:solidFill>
                <a:effectLst>
                  <a:outerShdw blurRad="38100" dist="38100" dir="2700000" algn="tl">
                    <a:srgbClr val="000000">
                      <a:alpha val="43137"/>
                    </a:srgbClr>
                  </a:outerShdw>
                </a:effectLst>
                <a:latin typeface="+mn-lt"/>
              </a:rPr>
              <a:t>Epidemiology</a:t>
            </a:r>
            <a:r>
              <a:rPr lang="sr-Latn-CS" altLang="en-US" sz="4000" b="1" dirty="0">
                <a:solidFill>
                  <a:srgbClr val="C00000"/>
                </a:solidFill>
                <a:effectLst>
                  <a:outerShdw blurRad="38100" dist="38100" dir="2700000" algn="tl">
                    <a:srgbClr val="000000">
                      <a:alpha val="43137"/>
                    </a:srgbClr>
                  </a:outerShdw>
                </a:effectLst>
                <a:latin typeface="+mn-lt"/>
              </a:rPr>
              <a:t/>
            </a:r>
            <a:br>
              <a:rPr lang="sr-Latn-CS" altLang="en-US" sz="4000" b="1" dirty="0">
                <a:solidFill>
                  <a:srgbClr val="C00000"/>
                </a:solidFill>
                <a:effectLst>
                  <a:outerShdw blurRad="38100" dist="38100" dir="2700000" algn="tl">
                    <a:srgbClr val="000000">
                      <a:alpha val="43137"/>
                    </a:srgbClr>
                  </a:outerShdw>
                </a:effectLst>
                <a:latin typeface="+mn-lt"/>
              </a:rPr>
            </a:br>
            <a:endParaRPr lang="en-GB" altLang="en-US" sz="4000" b="1" dirty="0">
              <a:solidFill>
                <a:srgbClr val="C00000"/>
              </a:solidFill>
              <a:effectLst>
                <a:outerShdw blurRad="38100" dist="38100" dir="2700000" algn="tl">
                  <a:srgbClr val="000000">
                    <a:alpha val="43137"/>
                  </a:srgbClr>
                </a:outerShdw>
              </a:effectLst>
              <a:latin typeface="+mn-lt"/>
            </a:endParaRPr>
          </a:p>
        </p:txBody>
      </p:sp>
      <p:sp>
        <p:nvSpPr>
          <p:cNvPr id="20483" name="Content Placeholder 2">
            <a:extLst>
              <a:ext uri="{FF2B5EF4-FFF2-40B4-BE49-F238E27FC236}">
                <a16:creationId xmlns:a16="http://schemas.microsoft.com/office/drawing/2014/main" xmlns="" id="{83E25C90-1F18-3449-89D4-6C45F96308BB}"/>
              </a:ext>
            </a:extLst>
          </p:cNvPr>
          <p:cNvSpPr>
            <a:spLocks noGrp="1"/>
          </p:cNvSpPr>
          <p:nvPr>
            <p:ph idx="1"/>
          </p:nvPr>
        </p:nvSpPr>
        <p:spPr>
          <a:xfrm>
            <a:off x="539750" y="2060575"/>
            <a:ext cx="8496300" cy="2928938"/>
          </a:xfrm>
        </p:spPr>
        <p:txBody>
          <a:bodyPr/>
          <a:lstStyle/>
          <a:p>
            <a:pPr marL="12700" indent="-12700" eaLnBrk="1" hangingPunct="1">
              <a:spcBef>
                <a:spcPts val="1800"/>
              </a:spcBef>
              <a:buFontTx/>
              <a:buNone/>
              <a:tabLst>
                <a:tab pos="396875" algn="l"/>
              </a:tabLst>
              <a:defRPr/>
            </a:pPr>
            <a:r>
              <a:rPr lang="en" altLang="en-US" sz="2800" b="1" dirty="0">
                <a:solidFill>
                  <a:srgbClr val="002060"/>
                </a:solidFill>
                <a:latin typeface="Calibri" panose="020F0502020204030204" pitchFamily="34" charset="0"/>
              </a:rPr>
              <a:t>AA is a rare disease, affecting 2 out of a million people per year (2-3 times more common in Asia).</a:t>
            </a:r>
          </a:p>
          <a:p>
            <a:pPr eaLnBrk="1" hangingPunct="1">
              <a:spcBef>
                <a:spcPts val="3000"/>
              </a:spcBef>
              <a:buFontTx/>
              <a:buNone/>
              <a:defRPr/>
            </a:pPr>
            <a:r>
              <a:rPr lang="en" altLang="en-US" sz="2800" b="1" dirty="0">
                <a:solidFill>
                  <a:srgbClr val="002060"/>
                </a:solidFill>
                <a:latin typeface="Calibri" panose="020F0502020204030204" pitchFamily="34" charset="0"/>
              </a:rPr>
              <a:t>In relation to age, it has a bimodal distribution:</a:t>
            </a:r>
          </a:p>
          <a:p>
            <a:pPr marL="741363" lvl="1" indent="-344488" eaLnBrk="1" hangingPunct="1">
              <a:spcBef>
                <a:spcPts val="600"/>
              </a:spcBef>
              <a:buFont typeface="Wingdings" pitchFamily="2" charset="2"/>
              <a:buChar char="§"/>
              <a:defRPr/>
            </a:pPr>
            <a:r>
              <a:rPr lang="en" altLang="en-US" b="1" dirty="0">
                <a:solidFill>
                  <a:srgbClr val="002060"/>
                </a:solidFill>
                <a:latin typeface="Calibri" panose="020F0502020204030204" pitchFamily="34" charset="0"/>
              </a:rPr>
              <a:t>the first peak between the ages of 15 and 25</a:t>
            </a:r>
          </a:p>
          <a:p>
            <a:pPr marL="741363" lvl="1" indent="-344488" eaLnBrk="1" hangingPunct="1">
              <a:spcBef>
                <a:spcPts val="600"/>
              </a:spcBef>
              <a:buFont typeface="Wingdings" pitchFamily="2" charset="2"/>
              <a:buChar char="§"/>
              <a:defRPr/>
            </a:pPr>
            <a:r>
              <a:rPr lang="en" altLang="en-US" b="1" dirty="0">
                <a:solidFill>
                  <a:srgbClr val="002060"/>
                </a:solidFill>
                <a:latin typeface="Calibri" panose="020F0502020204030204" pitchFamily="34" charset="0"/>
              </a:rPr>
              <a:t>the second peak between the ages of 65 and 69.</a:t>
            </a:r>
          </a:p>
          <a:p>
            <a:pPr lvl="1" eaLnBrk="1" hangingPunct="1">
              <a:buFont typeface="Arial" panose="020B0604020202020204" pitchFamily="34" charset="0"/>
              <a:buNone/>
              <a:defRPr/>
            </a:pPr>
            <a:endParaRPr lang="sr-Latn-CS" altLang="en-US" sz="1050" b="1" dirty="0">
              <a:solidFill>
                <a:srgbClr val="002060"/>
              </a:solidFill>
              <a:latin typeface="Calibri" panose="020F0502020204030204" pitchFamily="34" charset="0"/>
            </a:endParaRPr>
          </a:p>
        </p:txBody>
      </p:sp>
    </p:spTree>
  </p:cSld>
  <p:clrMapOvr>
    <a:masterClrMapping/>
  </p:clrMapOvr>
  <p:transition spd="slow">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noChangeArrowheads="1"/>
          </p:cNvSpPr>
          <p:nvPr>
            <p:ph type="title"/>
          </p:nvPr>
        </p:nvSpPr>
        <p:spPr/>
        <p:txBody>
          <a:bodyPr/>
          <a:lstStyle/>
          <a:p>
            <a:r>
              <a:rPr lang="en" smtClean="0"/>
              <a:t>ETIOLOGY</a:t>
            </a:r>
          </a:p>
        </p:txBody>
      </p:sp>
      <p:sp>
        <p:nvSpPr>
          <p:cNvPr id="22530" name="Content Placeholder 2"/>
          <p:cNvSpPr>
            <a:spLocks noGrp="1" noChangeArrowheads="1"/>
          </p:cNvSpPr>
          <p:nvPr>
            <p:ph idx="1"/>
          </p:nvPr>
        </p:nvSpPr>
        <p:spPr/>
        <p:txBody>
          <a:bodyPr/>
          <a:lstStyle/>
          <a:p>
            <a:r>
              <a:rPr lang="en" smtClean="0"/>
              <a:t>Chemical and physical agents</a:t>
            </a:r>
          </a:p>
          <a:p>
            <a:r>
              <a:rPr lang="en" smtClean="0"/>
              <a:t>Infectious agents</a:t>
            </a:r>
          </a:p>
          <a:p>
            <a:r>
              <a:rPr lang="en" smtClean="0"/>
              <a:t>Metabolic factors</a:t>
            </a:r>
          </a:p>
          <a:p>
            <a:r>
              <a:rPr lang="en" smtClean="0"/>
              <a:t>Immunological factors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noChangeArrowheads="1"/>
          </p:cNvSpPr>
          <p:nvPr>
            <p:ph type="title"/>
          </p:nvPr>
        </p:nvSpPr>
        <p:spPr/>
        <p:txBody>
          <a:bodyPr/>
          <a:lstStyle/>
          <a:p>
            <a:r>
              <a:rPr lang="en" smtClean="0"/>
              <a:t>PATHOGENESIS</a:t>
            </a:r>
          </a:p>
        </p:txBody>
      </p:sp>
      <p:sp>
        <p:nvSpPr>
          <p:cNvPr id="23554" name="Content Placeholder 2"/>
          <p:cNvSpPr>
            <a:spLocks noGrp="1" noChangeArrowheads="1"/>
          </p:cNvSpPr>
          <p:nvPr>
            <p:ph idx="1"/>
          </p:nvPr>
        </p:nvSpPr>
        <p:spPr/>
        <p:txBody>
          <a:bodyPr/>
          <a:lstStyle/>
          <a:p>
            <a:r>
              <a:rPr lang="en" dirty="0" smtClean="0"/>
              <a:t>Direct effect of the etiological factor</a:t>
            </a:r>
          </a:p>
          <a:p>
            <a:r>
              <a:rPr lang="en" dirty="0" smtClean="0"/>
              <a:t>Disorders caused by different growth factors /Il-3 etc/</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itle 1"/>
          <p:cNvSpPr>
            <a:spLocks noGrp="1" noChangeArrowheads="1"/>
          </p:cNvSpPr>
          <p:nvPr>
            <p:ph type="title"/>
          </p:nvPr>
        </p:nvSpPr>
        <p:spPr>
          <a:xfrm>
            <a:off x="457200" y="1844675"/>
            <a:ext cx="8229600" cy="1143000"/>
          </a:xfrm>
        </p:spPr>
        <p:txBody>
          <a:bodyPr/>
          <a:lstStyle/>
          <a:p>
            <a:endParaRPr lang="en-US" smtClean="0"/>
          </a:p>
        </p:txBody>
      </p:sp>
      <p:sp>
        <p:nvSpPr>
          <p:cNvPr id="3074" name="Content Placeholder 2"/>
          <p:cNvSpPr>
            <a:spLocks noGrp="1" noChangeArrowheads="1"/>
          </p:cNvSpPr>
          <p:nvPr>
            <p:ph idx="1"/>
          </p:nvPr>
        </p:nvSpPr>
        <p:spPr/>
        <p:txBody>
          <a:bodyPr/>
          <a:lstStyle/>
          <a:p>
            <a:endParaRPr lang="en-US" smtClean="0"/>
          </a:p>
        </p:txBody>
      </p:sp>
      <p:pic>
        <p:nvPicPr>
          <p:cNvPr id="3075" name="Picture 2"/>
          <p:cNvPicPr>
            <a:picLocks noChangeAspect="1" noChangeArrowheads="1"/>
          </p:cNvPicPr>
          <p:nvPr/>
        </p:nvPicPr>
        <p:blipFill>
          <a:blip r:embed="rId2" cstate="print"/>
          <a:srcRect/>
          <a:stretch>
            <a:fillRect/>
          </a:stretch>
        </p:blipFill>
        <p:spPr bwMode="auto">
          <a:xfrm>
            <a:off x="820738" y="1773238"/>
            <a:ext cx="7534275" cy="4876800"/>
          </a:xfrm>
          <a:prstGeom prst="rect">
            <a:avLst/>
          </a:prstGeom>
          <a:noFill/>
          <a:ln w="9525">
            <a:noFill/>
            <a:miter lim="800000"/>
            <a:headEnd/>
            <a:tailEnd/>
          </a:ln>
        </p:spPr>
      </p:pic>
      <p:pic>
        <p:nvPicPr>
          <p:cNvPr id="3076" name="Picture 2"/>
          <p:cNvPicPr>
            <a:picLocks noChangeAspect="1" noChangeArrowheads="1"/>
          </p:cNvPicPr>
          <p:nvPr/>
        </p:nvPicPr>
        <p:blipFill>
          <a:blip r:embed="rId2" cstate="print"/>
          <a:srcRect/>
          <a:stretch>
            <a:fillRect/>
          </a:stretch>
        </p:blipFill>
        <p:spPr bwMode="auto">
          <a:xfrm>
            <a:off x="820738" y="1628775"/>
            <a:ext cx="7534275"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p:cNvSpPr>
            <a:spLocks noGrp="1" noChangeArrowheads="1"/>
          </p:cNvSpPr>
          <p:nvPr>
            <p:ph type="title"/>
          </p:nvPr>
        </p:nvSpPr>
        <p:spPr/>
        <p:txBody>
          <a:bodyPr/>
          <a:lstStyle/>
          <a:p>
            <a:r>
              <a:rPr lang="en" b="1" smtClean="0"/>
              <a:t>CLINICAL PICTURE</a:t>
            </a:r>
          </a:p>
        </p:txBody>
      </p:sp>
      <p:sp>
        <p:nvSpPr>
          <p:cNvPr id="24578" name="Content Placeholder 2"/>
          <p:cNvSpPr>
            <a:spLocks noGrp="1" noChangeArrowheads="1"/>
          </p:cNvSpPr>
          <p:nvPr>
            <p:ph idx="1"/>
          </p:nvPr>
        </p:nvSpPr>
        <p:spPr/>
        <p:txBody>
          <a:bodyPr/>
          <a:lstStyle/>
          <a:p>
            <a:r>
              <a:rPr lang="en" dirty="0" smtClean="0"/>
              <a:t>Fatigue, sleepiness, general weakness</a:t>
            </a:r>
          </a:p>
          <a:p>
            <a:r>
              <a:rPr lang="en" dirty="0" smtClean="0"/>
              <a:t>Elevated temperature</a:t>
            </a:r>
          </a:p>
          <a:p>
            <a:r>
              <a:rPr lang="en" dirty="0" smtClean="0"/>
              <a:t>Hemorrhagic syndrome</a:t>
            </a:r>
          </a:p>
          <a:p>
            <a:r>
              <a:rPr lang="en" dirty="0" smtClean="0"/>
              <a:t>Symptoms of pancytopenia</a:t>
            </a:r>
          </a:p>
          <a:p>
            <a:endParaRPr lang="en-US"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noChangeArrowheads="1"/>
          </p:cNvSpPr>
          <p:nvPr>
            <p:ph type="title"/>
          </p:nvPr>
        </p:nvSpPr>
        <p:spPr/>
        <p:txBody>
          <a:bodyPr/>
          <a:lstStyle/>
          <a:p>
            <a:r>
              <a:rPr lang="en" smtClean="0"/>
              <a:t>DIAGNOSTICS</a:t>
            </a:r>
          </a:p>
        </p:txBody>
      </p:sp>
      <p:sp>
        <p:nvSpPr>
          <p:cNvPr id="25602" name="Content Placeholder 2"/>
          <p:cNvSpPr>
            <a:spLocks noGrp="1" noChangeArrowheads="1"/>
          </p:cNvSpPr>
          <p:nvPr>
            <p:ph idx="1"/>
          </p:nvPr>
        </p:nvSpPr>
        <p:spPr/>
        <p:txBody>
          <a:bodyPr/>
          <a:lstStyle/>
          <a:p>
            <a:r>
              <a:rPr lang="en-US" dirty="0" smtClean="0"/>
              <a:t>B</a:t>
            </a:r>
            <a:r>
              <a:rPr lang="en" dirty="0" smtClean="0"/>
              <a:t>lood count</a:t>
            </a:r>
          </a:p>
          <a:p>
            <a:r>
              <a:rPr lang="en" dirty="0" smtClean="0"/>
              <a:t>peripheral blood smear</a:t>
            </a:r>
          </a:p>
          <a:p>
            <a:r>
              <a:rPr lang="en" dirty="0" smtClean="0"/>
              <a:t>Bone marrow puncture</a:t>
            </a:r>
          </a:p>
          <a:p>
            <a:r>
              <a:rPr lang="en" dirty="0" smtClean="0"/>
              <a:t>Bone marrow biopsy</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Title 1"/>
          <p:cNvSpPr>
            <a:spLocks noGrp="1" noChangeArrowheads="1"/>
          </p:cNvSpPr>
          <p:nvPr>
            <p:ph type="title"/>
          </p:nvPr>
        </p:nvSpPr>
        <p:spPr/>
        <p:txBody>
          <a:bodyPr/>
          <a:lstStyle/>
          <a:p>
            <a:r>
              <a:rPr lang="en" smtClean="0"/>
              <a:t>Differential diagnosis</a:t>
            </a:r>
          </a:p>
        </p:txBody>
      </p:sp>
      <p:sp>
        <p:nvSpPr>
          <p:cNvPr id="26626" name="Content Placeholder 2"/>
          <p:cNvSpPr>
            <a:spLocks noGrp="1" noChangeArrowheads="1"/>
          </p:cNvSpPr>
          <p:nvPr>
            <p:ph idx="1"/>
          </p:nvPr>
        </p:nvSpPr>
        <p:spPr/>
        <p:txBody>
          <a:bodyPr/>
          <a:lstStyle/>
          <a:p>
            <a:r>
              <a:rPr lang="en" smtClean="0"/>
              <a:t>Diseases that infiltrate the bone marrow</a:t>
            </a:r>
          </a:p>
          <a:p>
            <a:r>
              <a:rPr lang="en" smtClean="0"/>
              <a:t>Diseases of the spleen</a:t>
            </a:r>
          </a:p>
          <a:p>
            <a:r>
              <a:rPr lang="en" smtClean="0"/>
              <a:t>Megaloblastic anemia</a:t>
            </a:r>
          </a:p>
          <a:p>
            <a:r>
              <a:rPr lang="en" smtClean="0"/>
              <a:t>Systemic lupus erythematosus</a:t>
            </a:r>
          </a:p>
          <a:p>
            <a:r>
              <a:rPr lang="en" smtClean="0"/>
              <a:t>Paroxysmal nocturnal hemoglobinuria</a:t>
            </a:r>
          </a:p>
          <a:p>
            <a:r>
              <a:rPr lang="en" smtClean="0"/>
              <a:t>Refractory anemia with atypical bone marrow/hypercellular/</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Title 1"/>
          <p:cNvSpPr>
            <a:spLocks noGrp="1" noChangeArrowheads="1"/>
          </p:cNvSpPr>
          <p:nvPr>
            <p:ph type="title"/>
          </p:nvPr>
        </p:nvSpPr>
        <p:spPr/>
        <p:txBody>
          <a:bodyPr/>
          <a:lstStyle/>
          <a:p>
            <a:r>
              <a:rPr lang="en" b="1" smtClean="0"/>
              <a:t>TREATMENT and prognosis</a:t>
            </a:r>
          </a:p>
        </p:txBody>
      </p:sp>
      <p:sp>
        <p:nvSpPr>
          <p:cNvPr id="27650" name="Content Placeholder 2"/>
          <p:cNvSpPr>
            <a:spLocks noGrp="1" noChangeArrowheads="1"/>
          </p:cNvSpPr>
          <p:nvPr>
            <p:ph idx="1"/>
          </p:nvPr>
        </p:nvSpPr>
        <p:spPr/>
        <p:txBody>
          <a:bodyPr/>
          <a:lstStyle/>
          <a:p>
            <a:r>
              <a:rPr lang="en" sz="2400" dirty="0" smtClean="0"/>
              <a:t>The rapid course of the disease is an unfavorable prognosis</a:t>
            </a:r>
          </a:p>
          <a:p>
            <a:r>
              <a:rPr lang="en" sz="2400" dirty="0" smtClean="0"/>
              <a:t>Biphasic survival curve</a:t>
            </a:r>
          </a:p>
          <a:p>
            <a:r>
              <a:rPr lang="en" sz="2400" dirty="0" smtClean="0"/>
              <a:t>Symptomatic treatment</a:t>
            </a:r>
          </a:p>
          <a:p>
            <a:r>
              <a:rPr lang="en" sz="2400" dirty="0" smtClean="0"/>
              <a:t>Androgens and glucocorticoids</a:t>
            </a:r>
          </a:p>
          <a:p>
            <a:r>
              <a:rPr lang="en" sz="2400" dirty="0" smtClean="0"/>
              <a:t>Splenectomy</a:t>
            </a:r>
          </a:p>
          <a:p>
            <a:r>
              <a:rPr lang="en" sz="2400" dirty="0" smtClean="0"/>
              <a:t>Immunosuppressive therapy/cyclophosphamide/</a:t>
            </a:r>
          </a:p>
          <a:p>
            <a:r>
              <a:rPr lang="en-US" sz="2400" dirty="0" smtClean="0"/>
              <a:t>A</a:t>
            </a:r>
            <a:r>
              <a:rPr lang="en" sz="2400" dirty="0" smtClean="0"/>
              <a:t>ntilymphocyte imunglobulin</a:t>
            </a:r>
          </a:p>
          <a:p>
            <a:r>
              <a:rPr lang="en" sz="2400" dirty="0" smtClean="0"/>
              <a:t>Hematopoietic stem cell transplantation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Title 1"/>
          <p:cNvSpPr>
            <a:spLocks noGrp="1" noChangeArrowheads="1"/>
          </p:cNvSpPr>
          <p:nvPr>
            <p:ph type="title"/>
          </p:nvPr>
        </p:nvSpPr>
        <p:spPr/>
        <p:txBody>
          <a:bodyPr/>
          <a:lstStyle/>
          <a:p>
            <a:r>
              <a:rPr lang="en" smtClean="0"/>
              <a:t>Congenital disorders of stem disorders of hematopoiesis</a:t>
            </a:r>
          </a:p>
        </p:txBody>
      </p:sp>
      <p:sp>
        <p:nvSpPr>
          <p:cNvPr id="28674" name="Content Placeholder 2"/>
          <p:cNvSpPr>
            <a:spLocks noGrp="1" noChangeArrowheads="1"/>
          </p:cNvSpPr>
          <p:nvPr>
            <p:ph idx="1"/>
          </p:nvPr>
        </p:nvSpPr>
        <p:spPr/>
        <p:txBody>
          <a:bodyPr/>
          <a:lstStyle/>
          <a:p>
            <a:r>
              <a:rPr lang="en" dirty="0" smtClean="0"/>
              <a:t>Fanconi anemia</a:t>
            </a:r>
          </a:p>
          <a:p>
            <a:r>
              <a:rPr lang="en" dirty="0" smtClean="0"/>
              <a:t>Familial aplastic anemia</a:t>
            </a:r>
          </a:p>
          <a:p>
            <a:r>
              <a:rPr lang="en" dirty="0" smtClean="0"/>
              <a:t>Amegakaryocytic thrombocytopenia</a:t>
            </a:r>
          </a:p>
          <a:p>
            <a:r>
              <a:rPr lang="en" dirty="0" smtClean="0"/>
              <a:t>Pure aplasia of the erythrocyte lineage-acute and chronic/congenital and acquired/</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noChangeArrowheads="1"/>
          </p:cNvSpPr>
          <p:nvPr>
            <p:ph type="title"/>
          </p:nvPr>
        </p:nvSpPr>
        <p:spPr/>
        <p:txBody>
          <a:bodyPr/>
          <a:lstStyle/>
          <a:p>
            <a:r>
              <a:rPr lang="en" smtClean="0"/>
              <a:t>Myelodysplastic syndromes</a:t>
            </a:r>
          </a:p>
        </p:txBody>
      </p:sp>
      <p:sp>
        <p:nvSpPr>
          <p:cNvPr id="29698" name="Content Placeholder 2"/>
          <p:cNvSpPr>
            <a:spLocks noGrp="1" noChangeArrowheads="1"/>
          </p:cNvSpPr>
          <p:nvPr>
            <p:ph idx="1"/>
          </p:nvPr>
        </p:nvSpPr>
        <p:spPr/>
        <p:txBody>
          <a:bodyPr/>
          <a:lstStyle/>
          <a:p>
            <a:r>
              <a:rPr lang="en" sz="2800" smtClean="0"/>
              <a:t>Paroxysmal nocturnal hemoglobinuria</a:t>
            </a:r>
          </a:p>
          <a:p>
            <a:r>
              <a:rPr lang="en" sz="2800" smtClean="0"/>
              <a:t>Refractory anemia</a:t>
            </a:r>
          </a:p>
          <a:p>
            <a:r>
              <a:rPr lang="en" sz="2800" smtClean="0"/>
              <a:t>Refractory anemia with ring sideroblasts</a:t>
            </a:r>
          </a:p>
          <a:p>
            <a:r>
              <a:rPr lang="en" sz="2800" smtClean="0"/>
              <a:t>Refractory anemia with excess blasts</a:t>
            </a:r>
          </a:p>
          <a:p>
            <a:r>
              <a:rPr lang="en" sz="2800" smtClean="0"/>
              <a:t>Refractory anemia with excess blasts in transformation</a:t>
            </a:r>
          </a:p>
          <a:p>
            <a:r>
              <a:rPr lang="en" sz="2800" smtClean="0"/>
              <a:t>Chronic myelomonocytic leukemia</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noChangeArrowheads="1"/>
          </p:cNvSpPr>
          <p:nvPr>
            <p:ph type="title"/>
          </p:nvPr>
        </p:nvSpPr>
        <p:spPr/>
        <p:txBody>
          <a:bodyPr/>
          <a:lstStyle/>
          <a:p>
            <a:r>
              <a:rPr lang="en" smtClean="0"/>
              <a:t>Paroxysmal nocturnal hemoglobinuria</a:t>
            </a:r>
          </a:p>
        </p:txBody>
      </p:sp>
      <p:sp>
        <p:nvSpPr>
          <p:cNvPr id="30722" name="Content Placeholder 2"/>
          <p:cNvSpPr>
            <a:spLocks noGrp="1" noChangeArrowheads="1"/>
          </p:cNvSpPr>
          <p:nvPr>
            <p:ph idx="1"/>
          </p:nvPr>
        </p:nvSpPr>
        <p:spPr/>
        <p:txBody>
          <a:bodyPr/>
          <a:lstStyle/>
          <a:p>
            <a:r>
              <a:rPr lang="en" sz="2400" dirty="0" smtClean="0"/>
              <a:t>Acquired hemolytic anemia caused by abnormality of the erythrocyte membrane</a:t>
            </a:r>
          </a:p>
          <a:p>
            <a:r>
              <a:rPr lang="en" sz="2400" dirty="0" smtClean="0"/>
              <a:t>Heterozygotes for glu-6 phosphate dehydrogenase</a:t>
            </a:r>
          </a:p>
          <a:p>
            <a:r>
              <a:rPr lang="en" sz="2400" dirty="0" smtClean="0"/>
              <a:t>Stubing1882 first description</a:t>
            </a:r>
          </a:p>
          <a:p>
            <a:r>
              <a:rPr lang="en" sz="2400" dirty="0" smtClean="0"/>
              <a:t>Increased sensitivity to the C/3 component of complement</a:t>
            </a:r>
          </a:p>
          <a:p>
            <a:r>
              <a:rPr lang="en" sz="2400" dirty="0" smtClean="0"/>
              <a:t>Icterus nocturnal hemoglobinuria </a:t>
            </a:r>
          </a:p>
          <a:p>
            <a:r>
              <a:rPr lang="en" sz="2400" dirty="0" smtClean="0"/>
              <a:t>Ham's hemolysis test</a:t>
            </a:r>
          </a:p>
          <a:p>
            <a:r>
              <a:rPr lang="en" sz="2400" dirty="0" smtClean="0"/>
              <a:t>Treatment-symptomatic and hematopoietic stem cell transplantation</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Title 1"/>
          <p:cNvSpPr>
            <a:spLocks noGrp="1" noChangeArrowheads="1"/>
          </p:cNvSpPr>
          <p:nvPr>
            <p:ph type="title"/>
          </p:nvPr>
        </p:nvSpPr>
        <p:spPr/>
        <p:txBody>
          <a:bodyPr/>
          <a:lstStyle/>
          <a:p>
            <a:r>
              <a:rPr lang="en" smtClean="0"/>
              <a:t>Myelodysplastic syndromes</a:t>
            </a:r>
          </a:p>
        </p:txBody>
      </p:sp>
      <p:sp>
        <p:nvSpPr>
          <p:cNvPr id="31746" name="Content Placeholder 2"/>
          <p:cNvSpPr>
            <a:spLocks noGrp="1" noChangeArrowheads="1"/>
          </p:cNvSpPr>
          <p:nvPr>
            <p:ph idx="1"/>
          </p:nvPr>
        </p:nvSpPr>
        <p:spPr/>
        <p:txBody>
          <a:bodyPr/>
          <a:lstStyle/>
          <a:p>
            <a:r>
              <a:rPr lang="en" smtClean="0"/>
              <a:t>Introduction to Leukemia</a:t>
            </a:r>
          </a:p>
          <a:p>
            <a:r>
              <a:rPr lang="en" smtClean="0"/>
              <a:t>Viruses, decrease in T/h increase in T/s lymphocytes</a:t>
            </a:r>
          </a:p>
          <a:p>
            <a:r>
              <a:rPr lang="en" smtClean="0"/>
              <a:t>Chromosomal aberrations</a:t>
            </a:r>
          </a:p>
          <a:p>
            <a:endParaRPr lang="en-US" smtClean="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1"/>
          <p:cNvSpPr>
            <a:spLocks noGrp="1" noChangeArrowheads="1"/>
          </p:cNvSpPr>
          <p:nvPr>
            <p:ph type="title"/>
          </p:nvPr>
        </p:nvSpPr>
        <p:spPr/>
        <p:txBody>
          <a:bodyPr/>
          <a:lstStyle/>
          <a:p>
            <a:r>
              <a:rPr lang="en" smtClean="0"/>
              <a:t>MYELODYSPLASIA SYNDROMES</a:t>
            </a:r>
          </a:p>
        </p:txBody>
      </p:sp>
      <p:sp>
        <p:nvSpPr>
          <p:cNvPr id="32770" name="Content Placeholder 2"/>
          <p:cNvSpPr>
            <a:spLocks noGrp="1" noChangeArrowheads="1"/>
          </p:cNvSpPr>
          <p:nvPr>
            <p:ph idx="1"/>
          </p:nvPr>
        </p:nvSpPr>
        <p:spPr/>
        <p:txBody>
          <a:bodyPr/>
          <a:lstStyle/>
          <a:p>
            <a:r>
              <a:rPr lang="en" sz="2400" u="sng" smtClean="0"/>
              <a:t>clinical picture</a:t>
            </a:r>
          </a:p>
          <a:p>
            <a:r>
              <a:rPr lang="en" sz="2400" smtClean="0"/>
              <a:t>Dysithrocytopoiesis</a:t>
            </a:r>
          </a:p>
          <a:p>
            <a:r>
              <a:rPr lang="en" sz="2400" smtClean="0"/>
              <a:t>Dysgranulocytopesis</a:t>
            </a:r>
          </a:p>
          <a:p>
            <a:r>
              <a:rPr lang="en" sz="2400" smtClean="0"/>
              <a:t>Dysthrombocytopoiesis</a:t>
            </a:r>
          </a:p>
          <a:p>
            <a:r>
              <a:rPr lang="en" sz="2400" smtClean="0"/>
              <a:t>RA</a:t>
            </a:r>
          </a:p>
          <a:p>
            <a:r>
              <a:rPr lang="en" sz="2400" smtClean="0"/>
              <a:t>RAEB</a:t>
            </a:r>
          </a:p>
          <a:p>
            <a:r>
              <a:rPr lang="en" sz="2400" smtClean="0"/>
              <a:t>RAEB/t/</a:t>
            </a:r>
          </a:p>
          <a:p>
            <a:r>
              <a:rPr lang="en" sz="2400" smtClean="0"/>
              <a:t>RARS</a:t>
            </a:r>
          </a:p>
          <a:p>
            <a:r>
              <a:rPr lang="en" sz="2400" smtClean="0"/>
              <a:t>CMML</a:t>
            </a:r>
            <a:endParaRPr lang="en-US" sz="2800" smtClean="0"/>
          </a:p>
          <a:p>
            <a:endParaRPr lang="en-US" smtClean="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le 1"/>
          <p:cNvSpPr>
            <a:spLocks noGrp="1" noChangeArrowheads="1"/>
          </p:cNvSpPr>
          <p:nvPr>
            <p:ph type="title"/>
          </p:nvPr>
        </p:nvSpPr>
        <p:spPr/>
        <p:txBody>
          <a:bodyPr/>
          <a:lstStyle/>
          <a:p>
            <a:r>
              <a:rPr lang="en" smtClean="0"/>
              <a:t>Myelodysplastic syndromes</a:t>
            </a:r>
          </a:p>
        </p:txBody>
      </p:sp>
      <p:sp>
        <p:nvSpPr>
          <p:cNvPr id="33794" name="Content Placeholder 2"/>
          <p:cNvSpPr>
            <a:spLocks noGrp="1" noChangeArrowheads="1"/>
          </p:cNvSpPr>
          <p:nvPr>
            <p:ph idx="1"/>
          </p:nvPr>
        </p:nvSpPr>
        <p:spPr/>
        <p:txBody>
          <a:bodyPr/>
          <a:lstStyle/>
          <a:p>
            <a:r>
              <a:rPr lang="en" u="sng" smtClean="0"/>
              <a:t>Treatment</a:t>
            </a:r>
          </a:p>
          <a:p>
            <a:r>
              <a:rPr lang="en" smtClean="0"/>
              <a:t>Supportive therapy</a:t>
            </a:r>
          </a:p>
          <a:p>
            <a:r>
              <a:rPr lang="en" smtClean="0"/>
              <a:t>Small doses of ara-C</a:t>
            </a:r>
          </a:p>
          <a:p>
            <a:r>
              <a:rPr lang="en" smtClean="0"/>
              <a:t>Hematopoiesis stem cell transplantation</a:t>
            </a:r>
          </a:p>
          <a:p>
            <a:endParaRPr lang="en-US" smtClean="0"/>
          </a:p>
          <a:p>
            <a:endParaRPr lang="en-US" smtClean="0"/>
          </a:p>
          <a:p>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itle 1"/>
          <p:cNvSpPr>
            <a:spLocks noGrp="1" noChangeArrowheads="1"/>
          </p:cNvSpPr>
          <p:nvPr>
            <p:ph type="title"/>
          </p:nvPr>
        </p:nvSpPr>
        <p:spPr>
          <a:xfrm>
            <a:off x="457200" y="1062038"/>
            <a:ext cx="8229600" cy="373062"/>
          </a:xfrm>
        </p:spPr>
        <p:txBody>
          <a:bodyPr/>
          <a:lstStyle/>
          <a:p>
            <a:r>
              <a:rPr lang="en" sz="2400" smtClean="0">
                <a:solidFill>
                  <a:schemeClr val="accent2"/>
                </a:solidFill>
              </a:rPr>
              <a:t>Pluripotent stem cell differentiation</a:t>
            </a:r>
          </a:p>
        </p:txBody>
      </p:sp>
      <p:sp>
        <p:nvSpPr>
          <p:cNvPr id="4098" name="Content Placeholder 2"/>
          <p:cNvSpPr>
            <a:spLocks noGrp="1" noChangeArrowheads="1"/>
          </p:cNvSpPr>
          <p:nvPr>
            <p:ph idx="1"/>
          </p:nvPr>
        </p:nvSpPr>
        <p:spPr/>
        <p:txBody>
          <a:bodyPr/>
          <a:lstStyle/>
          <a:p>
            <a:endParaRPr lang="en-US" smtClean="0"/>
          </a:p>
        </p:txBody>
      </p:sp>
      <p:pic>
        <p:nvPicPr>
          <p:cNvPr id="4099" name="Picture 4" descr="bane - 1"/>
          <p:cNvPicPr>
            <a:picLocks noChangeAspect="1" noChangeArrowheads="1"/>
          </p:cNvPicPr>
          <p:nvPr/>
        </p:nvPicPr>
        <p:blipFill>
          <a:blip r:embed="rId2" cstate="print"/>
          <a:srcRect/>
          <a:stretch>
            <a:fillRect/>
          </a:stretch>
        </p:blipFill>
        <p:spPr bwMode="auto">
          <a:xfrm>
            <a:off x="250825" y="1700213"/>
            <a:ext cx="8642350" cy="4721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Title 1"/>
          <p:cNvSpPr>
            <a:spLocks noGrp="1" noChangeArrowheads="1"/>
          </p:cNvSpPr>
          <p:nvPr>
            <p:ph type="title"/>
          </p:nvPr>
        </p:nvSpPr>
        <p:spPr/>
        <p:txBody>
          <a:bodyPr/>
          <a:lstStyle/>
          <a:p>
            <a:r>
              <a:rPr lang="en" smtClean="0"/>
              <a:t>Myeloproliferative diseases</a:t>
            </a:r>
          </a:p>
        </p:txBody>
      </p:sp>
      <p:sp>
        <p:nvSpPr>
          <p:cNvPr id="34818" name="Content Placeholder 2"/>
          <p:cNvSpPr>
            <a:spLocks noGrp="1" noChangeArrowheads="1"/>
          </p:cNvSpPr>
          <p:nvPr>
            <p:ph idx="1"/>
          </p:nvPr>
        </p:nvSpPr>
        <p:spPr/>
        <p:txBody>
          <a:bodyPr/>
          <a:lstStyle/>
          <a:p>
            <a:r>
              <a:rPr lang="en" smtClean="0"/>
              <a:t>Polycythemia vera</a:t>
            </a:r>
          </a:p>
          <a:p>
            <a:r>
              <a:rPr lang="en" smtClean="0"/>
              <a:t>Essential thrombocythemia</a:t>
            </a:r>
          </a:p>
          <a:p>
            <a:r>
              <a:rPr lang="en" smtClean="0"/>
              <a:t>Primary myelofibrosis</a:t>
            </a:r>
          </a:p>
          <a:p>
            <a:r>
              <a:rPr lang="en" smtClean="0"/>
              <a:t>Chronic myeloid leukemia</a:t>
            </a:r>
          </a:p>
          <a:p>
            <a:r>
              <a:rPr lang="en" smtClean="0"/>
              <a:t>Acute myeloid leukemia/in a broader sense/</a:t>
            </a:r>
          </a:p>
          <a:p>
            <a:endParaRPr lang="en-US"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Title 1"/>
          <p:cNvSpPr>
            <a:spLocks noGrp="1" noChangeArrowheads="1"/>
          </p:cNvSpPr>
          <p:nvPr>
            <p:ph type="title"/>
          </p:nvPr>
        </p:nvSpPr>
        <p:spPr/>
        <p:txBody>
          <a:bodyPr/>
          <a:lstStyle/>
          <a:p>
            <a:r>
              <a:rPr lang="en" smtClean="0"/>
              <a:t>Polycythemia vera</a:t>
            </a:r>
          </a:p>
        </p:txBody>
      </p:sp>
      <p:sp>
        <p:nvSpPr>
          <p:cNvPr id="35842" name="Content Placeholder 2"/>
          <p:cNvSpPr>
            <a:spLocks noGrp="1" noChangeArrowheads="1"/>
          </p:cNvSpPr>
          <p:nvPr>
            <p:ph idx="1"/>
          </p:nvPr>
        </p:nvSpPr>
        <p:spPr/>
        <p:txBody>
          <a:bodyPr/>
          <a:lstStyle/>
          <a:p>
            <a:r>
              <a:rPr lang="en" sz="2400" smtClean="0"/>
              <a:t>Clonal stem cell disease/iso 6-gpd/</a:t>
            </a:r>
          </a:p>
          <a:p>
            <a:r>
              <a:rPr lang="en" sz="2400" smtClean="0"/>
              <a:t>Continuous production of erythrocytes to a lesser extent granulocytes and platelets</a:t>
            </a:r>
          </a:p>
          <a:p>
            <a:r>
              <a:rPr lang="en" sz="2400" smtClean="0"/>
              <a:t>4-5 per million population incidence</a:t>
            </a:r>
          </a:p>
          <a:p>
            <a:r>
              <a:rPr lang="en" sz="2400" smtClean="0"/>
              <a:t>Endogenous colonies CFE-E/without epo/</a:t>
            </a:r>
          </a:p>
          <a:p>
            <a:r>
              <a:rPr lang="en" sz="2400" smtClean="0"/>
              <a:t>Image of thrombosis and prolonged bleeding</a:t>
            </a:r>
          </a:p>
          <a:p>
            <a:r>
              <a:rPr lang="en" sz="2400" smtClean="0"/>
              <a:t>Hyperviscous syndrome-disorders of rheology</a:t>
            </a:r>
          </a:p>
          <a:p>
            <a:r>
              <a:rPr lang="en" sz="2400" smtClean="0"/>
              <a:t>Splenomegaly, urticarial itching, moderate hepatomegaly</a:t>
            </a:r>
          </a:p>
          <a:p>
            <a:r>
              <a:rPr lang="en" sz="2400" smtClean="0"/>
              <a:t>Visual disturbances/hemorrhages hyperviscosity/</a:t>
            </a:r>
          </a:p>
          <a:p>
            <a:endParaRPr lang="en-US" sz="2400" smtClean="0"/>
          </a:p>
          <a:p>
            <a:endParaRPr lang="en-US" sz="2400" smtClean="0"/>
          </a:p>
          <a:p>
            <a:endParaRPr lang="en-US" sz="2400" smtClean="0"/>
          </a:p>
          <a:p>
            <a:endParaRPr lang="en-US" sz="2400"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Title 7"/>
          <p:cNvSpPr>
            <a:spLocks noGrp="1" noChangeArrowheads="1"/>
          </p:cNvSpPr>
          <p:nvPr>
            <p:ph type="title"/>
          </p:nvPr>
        </p:nvSpPr>
        <p:spPr/>
        <p:txBody>
          <a:bodyPr/>
          <a:lstStyle/>
          <a:p>
            <a:r>
              <a:rPr lang="en" smtClean="0"/>
              <a:t>Polycythemia</a:t>
            </a:r>
          </a:p>
        </p:txBody>
      </p:sp>
      <p:sp>
        <p:nvSpPr>
          <p:cNvPr id="36866" name="Content Placeholder 8"/>
          <p:cNvSpPr>
            <a:spLocks noGrp="1" noChangeArrowheads="1"/>
          </p:cNvSpPr>
          <p:nvPr>
            <p:ph idx="1"/>
          </p:nvPr>
        </p:nvSpPr>
        <p:spPr/>
        <p:txBody>
          <a:bodyPr/>
          <a:lstStyle/>
          <a:p>
            <a:r>
              <a:rPr lang="en" smtClean="0"/>
              <a:t>Diagnostics</a:t>
            </a:r>
          </a:p>
          <a:p>
            <a:r>
              <a:rPr lang="en" smtClean="0"/>
              <a:t>Hb, Hct, number of erythrocytes</a:t>
            </a:r>
          </a:p>
          <a:p>
            <a:r>
              <a:rPr lang="en" smtClean="0"/>
              <a:t>Leukocytosis/mild/, thrombocytosis/mild/</a:t>
            </a:r>
          </a:p>
          <a:p>
            <a:r>
              <a:rPr lang="en" smtClean="0"/>
              <a:t>Determination of the total mass of erythrocytes greater than 36/ml/kg</a:t>
            </a:r>
          </a:p>
          <a:p>
            <a:r>
              <a:rPr lang="en" smtClean="0"/>
              <a:t>Bone marrow biopsy</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le 1"/>
          <p:cNvSpPr>
            <a:spLocks noGrp="1" noChangeArrowheads="1"/>
          </p:cNvSpPr>
          <p:nvPr>
            <p:ph type="title"/>
          </p:nvPr>
        </p:nvSpPr>
        <p:spPr/>
        <p:txBody>
          <a:bodyPr/>
          <a:lstStyle/>
          <a:p>
            <a:r>
              <a:rPr lang="en" smtClean="0"/>
              <a:t>Polycythemia vera</a:t>
            </a:r>
          </a:p>
        </p:txBody>
      </p:sp>
      <p:sp>
        <p:nvSpPr>
          <p:cNvPr id="37890" name="Content Placeholder 2"/>
          <p:cNvSpPr>
            <a:spLocks noGrp="1" noChangeArrowheads="1"/>
          </p:cNvSpPr>
          <p:nvPr>
            <p:ph idx="1"/>
          </p:nvPr>
        </p:nvSpPr>
        <p:spPr/>
        <p:txBody>
          <a:bodyPr/>
          <a:lstStyle/>
          <a:p>
            <a:r>
              <a:rPr lang="en" sz="2400" smtClean="0"/>
              <a:t>Flow and forecast</a:t>
            </a:r>
          </a:p>
          <a:p>
            <a:r>
              <a:rPr lang="en" sz="2400" smtClean="0"/>
              <a:t>a/phase of erythrocytosis b/phase of exhaustion-spent phase</a:t>
            </a:r>
          </a:p>
          <a:p>
            <a:r>
              <a:rPr lang="en" sz="2400" smtClean="0"/>
              <a:t>5-10% transform into AML</a:t>
            </a:r>
          </a:p>
          <a:p>
            <a:r>
              <a:rPr lang="en" smtClean="0"/>
              <a:t>Treatment</a:t>
            </a:r>
          </a:p>
          <a:p>
            <a:r>
              <a:rPr lang="en" sz="2400" smtClean="0"/>
              <a:t>Phlebotomies</a:t>
            </a:r>
          </a:p>
          <a:p>
            <a:r>
              <a:rPr lang="en" sz="2400" smtClean="0"/>
              <a:t>Myelosuppression</a:t>
            </a:r>
          </a:p>
          <a:p>
            <a:r>
              <a:rPr lang="en" sz="2400" smtClean="0"/>
              <a:t>Interferons</a:t>
            </a:r>
          </a:p>
          <a:p>
            <a:r>
              <a:rPr lang="en" sz="2400" smtClean="0"/>
              <a:t>Mutation inhibitors/JAK 2/</a:t>
            </a:r>
          </a:p>
          <a:p>
            <a:endParaRPr lang="en-US" smtClean="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Title 1"/>
          <p:cNvSpPr>
            <a:spLocks noGrp="1" noChangeArrowheads="1"/>
          </p:cNvSpPr>
          <p:nvPr>
            <p:ph type="title"/>
          </p:nvPr>
        </p:nvSpPr>
        <p:spPr/>
        <p:txBody>
          <a:bodyPr/>
          <a:lstStyle/>
          <a:p>
            <a:r>
              <a:rPr lang="en" smtClean="0"/>
              <a:t>Relative erythrocytosis</a:t>
            </a:r>
          </a:p>
        </p:txBody>
      </p:sp>
      <p:sp>
        <p:nvSpPr>
          <p:cNvPr id="38914" name="Content Placeholder 2"/>
          <p:cNvSpPr>
            <a:spLocks noGrp="1" noChangeArrowheads="1"/>
          </p:cNvSpPr>
          <p:nvPr>
            <p:ph idx="1"/>
          </p:nvPr>
        </p:nvSpPr>
        <p:spPr/>
        <p:txBody>
          <a:bodyPr/>
          <a:lstStyle/>
          <a:p>
            <a:r>
              <a:rPr lang="en" smtClean="0"/>
              <a:t>Erythrocytosis due to stress/Geisbock syndrome/</a:t>
            </a:r>
          </a:p>
          <a:p>
            <a:r>
              <a:rPr lang="en" smtClean="0"/>
              <a:t>Acute</a:t>
            </a:r>
          </a:p>
          <a:p>
            <a:r>
              <a:rPr lang="en" smtClean="0"/>
              <a:t>chronic</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le 1"/>
          <p:cNvSpPr>
            <a:spLocks noGrp="1" noChangeArrowheads="1"/>
          </p:cNvSpPr>
          <p:nvPr>
            <p:ph type="title"/>
          </p:nvPr>
        </p:nvSpPr>
        <p:spPr/>
        <p:txBody>
          <a:bodyPr/>
          <a:lstStyle/>
          <a:p>
            <a:r>
              <a:rPr lang="en" smtClean="0"/>
              <a:t>Secondary erythrocytosis</a:t>
            </a:r>
          </a:p>
        </p:txBody>
      </p:sp>
      <p:sp>
        <p:nvSpPr>
          <p:cNvPr id="39938" name="Content Placeholder 2"/>
          <p:cNvSpPr>
            <a:spLocks noGrp="1" noChangeArrowheads="1"/>
          </p:cNvSpPr>
          <p:nvPr>
            <p:ph idx="1"/>
          </p:nvPr>
        </p:nvSpPr>
        <p:spPr/>
        <p:txBody>
          <a:bodyPr/>
          <a:lstStyle/>
          <a:p>
            <a:r>
              <a:rPr lang="en" sz="2400" smtClean="0"/>
              <a:t>Staying at high altitudes</a:t>
            </a:r>
          </a:p>
          <a:p>
            <a:r>
              <a:rPr lang="en" sz="2400" smtClean="0"/>
              <a:t>Chronic lung diseases</a:t>
            </a:r>
          </a:p>
          <a:p>
            <a:r>
              <a:rPr lang="en" sz="2400" smtClean="0"/>
              <a:t>Heart defects with right-to-left shunt</a:t>
            </a:r>
          </a:p>
          <a:p>
            <a:r>
              <a:rPr lang="en" sz="2400" smtClean="0"/>
              <a:t>Alveolar hypoventilation</a:t>
            </a:r>
          </a:p>
          <a:p>
            <a:r>
              <a:rPr lang="en" sz="2400" smtClean="0"/>
              <a:t>Disturbances in oxygen transport</a:t>
            </a:r>
          </a:p>
          <a:p>
            <a:r>
              <a:rPr lang="en" sz="2400" smtClean="0"/>
              <a:t>Drugs induce tissue hypoxia/cobalt salts/</a:t>
            </a:r>
          </a:p>
          <a:p>
            <a:r>
              <a:rPr lang="en" sz="2400" smtClean="0"/>
              <a:t>Disorders in the production of erythropetin</a:t>
            </a:r>
          </a:p>
          <a:p>
            <a:endParaRPr lang="en-US" smtClean="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le 1"/>
          <p:cNvSpPr>
            <a:spLocks noGrp="1" noChangeArrowheads="1"/>
          </p:cNvSpPr>
          <p:nvPr>
            <p:ph type="title"/>
          </p:nvPr>
        </p:nvSpPr>
        <p:spPr/>
        <p:txBody>
          <a:bodyPr/>
          <a:lstStyle/>
          <a:p>
            <a:r>
              <a:rPr lang="en" smtClean="0"/>
              <a:t>Primary thrombocythemia/essential/</a:t>
            </a:r>
          </a:p>
        </p:txBody>
      </p:sp>
      <p:sp>
        <p:nvSpPr>
          <p:cNvPr id="40962" name="Content Placeholder 2"/>
          <p:cNvSpPr>
            <a:spLocks noGrp="1" noChangeArrowheads="1"/>
          </p:cNvSpPr>
          <p:nvPr>
            <p:ph idx="1"/>
          </p:nvPr>
        </p:nvSpPr>
        <p:spPr/>
        <p:txBody>
          <a:bodyPr/>
          <a:lstStyle/>
          <a:p>
            <a:r>
              <a:rPr lang="en" sz="2400" dirty="0" smtClean="0"/>
              <a:t>An increase in the number of platelets from 600 /over 1000x10/9/l</a:t>
            </a:r>
          </a:p>
          <a:p>
            <a:r>
              <a:rPr lang="en" sz="2400" dirty="0" smtClean="0"/>
              <a:t>Hypercellular bone marrow /massive proliferation of megakaryocytes/</a:t>
            </a:r>
          </a:p>
          <a:p>
            <a:r>
              <a:rPr lang="en" sz="2400" dirty="0" smtClean="0"/>
              <a:t>Absence of increase in erythrocyte mass</a:t>
            </a:r>
          </a:p>
          <a:p>
            <a:r>
              <a:rPr lang="en" sz="2400" dirty="0" smtClean="0"/>
              <a:t>Absence of PH chromosome</a:t>
            </a:r>
          </a:p>
          <a:p>
            <a:r>
              <a:rPr lang="en" sz="2400" dirty="0" smtClean="0"/>
              <a:t>Tendency to bleeding and thrombosis</a:t>
            </a:r>
          </a:p>
          <a:p>
            <a:r>
              <a:rPr lang="en" sz="2400" dirty="0" smtClean="0"/>
              <a:t>Treatment/cytoreduction/Hydroxiurea/ Jak2 mutation inhibitors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p:cNvSpPr>
            <a:spLocks noGrp="1" noChangeArrowheads="1"/>
          </p:cNvSpPr>
          <p:nvPr>
            <p:ph type="title"/>
          </p:nvPr>
        </p:nvSpPr>
        <p:spPr/>
        <p:txBody>
          <a:bodyPr/>
          <a:lstStyle/>
          <a:p>
            <a:r>
              <a:rPr lang="en" smtClean="0"/>
              <a:t>Primary myelofibrosis</a:t>
            </a:r>
          </a:p>
        </p:txBody>
      </p:sp>
      <p:sp>
        <p:nvSpPr>
          <p:cNvPr id="41986" name="Content Placeholder 2"/>
          <p:cNvSpPr>
            <a:spLocks noGrp="1" noChangeArrowheads="1"/>
          </p:cNvSpPr>
          <p:nvPr>
            <p:ph idx="1"/>
          </p:nvPr>
        </p:nvSpPr>
        <p:spPr/>
        <p:txBody>
          <a:bodyPr/>
          <a:lstStyle/>
          <a:p>
            <a:r>
              <a:rPr lang="en" sz="2400" smtClean="0"/>
              <a:t>Stem cell disease with a disorder in HIM</a:t>
            </a:r>
          </a:p>
          <a:p>
            <a:r>
              <a:rPr lang="en" sz="2400" smtClean="0"/>
              <a:t>Bone marrow fibrosis</a:t>
            </a:r>
          </a:p>
          <a:p>
            <a:r>
              <a:rPr lang="en" sz="2400" smtClean="0"/>
              <a:t>Splenomegaly/enormous/</a:t>
            </a:r>
          </a:p>
          <a:p>
            <a:r>
              <a:rPr lang="en" sz="2400" smtClean="0"/>
              <a:t>Leukoerythroblastosis</a:t>
            </a:r>
          </a:p>
          <a:p>
            <a:r>
              <a:rPr lang="en" sz="2400" smtClean="0"/>
              <a:t>Typical poikilocytosis/dacryocytes/</a:t>
            </a:r>
          </a:p>
          <a:p>
            <a:r>
              <a:rPr lang="en" sz="2400" smtClean="0"/>
              <a:t>Treatment</a:t>
            </a:r>
          </a:p>
          <a:p>
            <a:r>
              <a:rPr lang="en" sz="2400" smtClean="0"/>
              <a:t>Splenectomy/previously/</a:t>
            </a:r>
          </a:p>
          <a:p>
            <a:r>
              <a:rPr lang="en" sz="2400" smtClean="0"/>
              <a:t>Cytoreductive therapy</a:t>
            </a:r>
          </a:p>
          <a:p>
            <a:r>
              <a:rPr lang="en" sz="2400" smtClean="0"/>
              <a:t>Transformation to AML after 5 years in less than 10%</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noChangeArrowheads="1"/>
          </p:cNvSpPr>
          <p:nvPr>
            <p:ph type="title"/>
          </p:nvPr>
        </p:nvSpPr>
        <p:spPr/>
        <p:txBody>
          <a:bodyPr/>
          <a:lstStyle/>
          <a:p>
            <a:r>
              <a:rPr lang="en" altLang="en-US" smtClean="0"/>
              <a:t>ACUTE LEUKEMIA</a:t>
            </a:r>
          </a:p>
        </p:txBody>
      </p:sp>
      <p:sp>
        <p:nvSpPr>
          <p:cNvPr id="43010" name="Content Placeholder 2"/>
          <p:cNvSpPr>
            <a:spLocks noGrp="1" noChangeArrowheads="1"/>
          </p:cNvSpPr>
          <p:nvPr>
            <p:ph idx="1"/>
          </p:nvPr>
        </p:nvSpPr>
        <p:spPr/>
        <p:txBody>
          <a:bodyPr/>
          <a:lstStyle/>
          <a:p>
            <a:endParaRPr lang="en-US" altLang="en-US" smtClean="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noChangeArrowheads="1"/>
          </p:cNvSpPr>
          <p:nvPr>
            <p:ph type="title"/>
          </p:nvPr>
        </p:nvSpPr>
        <p:spPr/>
        <p:txBody>
          <a:bodyPr/>
          <a:lstStyle/>
          <a:p>
            <a:r>
              <a:rPr lang="en" smtClean="0"/>
              <a:t>Epidemiology</a:t>
            </a:r>
          </a:p>
        </p:txBody>
      </p:sp>
      <p:sp>
        <p:nvSpPr>
          <p:cNvPr id="44034" name="Content Placeholder 2"/>
          <p:cNvSpPr>
            <a:spLocks noGrp="1" noChangeArrowheads="1"/>
          </p:cNvSpPr>
          <p:nvPr>
            <p:ph idx="1"/>
          </p:nvPr>
        </p:nvSpPr>
        <p:spPr/>
        <p:txBody>
          <a:bodyPr/>
          <a:lstStyle/>
          <a:p>
            <a:r>
              <a:rPr lang="en" sz="2800" smtClean="0"/>
              <a:t>10% of malignant diseases</a:t>
            </a:r>
          </a:p>
          <a:p>
            <a:r>
              <a:rPr lang="en" sz="2800" smtClean="0"/>
              <a:t>95% of malignant diseases in children</a:t>
            </a:r>
          </a:p>
          <a:p>
            <a:r>
              <a:rPr lang="en" sz="2800" smtClean="0"/>
              <a:t>Incidence of acute leukemias 3-6 per 100,000 inhabitants</a:t>
            </a:r>
          </a:p>
          <a:p>
            <a:r>
              <a:rPr lang="en" sz="2800" smtClean="0"/>
              <a:t>ALL most common in children - AML in the elderly</a:t>
            </a:r>
          </a:p>
          <a:p>
            <a:r>
              <a:rPr lang="en" sz="2800" smtClean="0"/>
              <a:t>Greater frequency in males</a:t>
            </a:r>
          </a:p>
          <a:p>
            <a:endParaRPr lang="en-US" sz="280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itle 1"/>
          <p:cNvSpPr>
            <a:spLocks noGrp="1" noChangeArrowheads="1"/>
          </p:cNvSpPr>
          <p:nvPr>
            <p:ph type="title"/>
          </p:nvPr>
        </p:nvSpPr>
        <p:spPr/>
        <p:txBody>
          <a:bodyPr/>
          <a:lstStyle/>
          <a:p>
            <a:r>
              <a:rPr lang="en" smtClean="0"/>
              <a:t>HISTORY</a:t>
            </a:r>
          </a:p>
        </p:txBody>
      </p:sp>
      <p:sp>
        <p:nvSpPr>
          <p:cNvPr id="5122" name="Content Placeholder 2"/>
          <p:cNvSpPr>
            <a:spLocks noGrp="1" noChangeArrowheads="1"/>
          </p:cNvSpPr>
          <p:nvPr>
            <p:ph idx="1"/>
          </p:nvPr>
        </p:nvSpPr>
        <p:spPr/>
        <p:txBody>
          <a:bodyPr/>
          <a:lstStyle/>
          <a:p>
            <a:r>
              <a:rPr lang="en" sz="2800" dirty="0" smtClean="0"/>
              <a:t>1827 Velpaeu first description of leukemia in Paris</a:t>
            </a:r>
          </a:p>
          <a:p>
            <a:r>
              <a:rPr lang="en" sz="2800" dirty="0" smtClean="0"/>
              <a:t>1844 Donne's first hematological description of a patient with a large spleen</a:t>
            </a:r>
          </a:p>
          <a:p>
            <a:r>
              <a:rPr lang="en" sz="2800" dirty="0" smtClean="0"/>
              <a:t>In 1845, a description of the disease was given almost simultaneously by Craig, Bennet and Virchow. They described patient with a large liver and spleen. Blood was described as a yellowish-white mass.</a:t>
            </a:r>
          </a:p>
          <a:p>
            <a:endParaRPr lang="en-US" sz="28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p:cNvSpPr>
            <a:spLocks noGrp="1" noChangeArrowheads="1"/>
          </p:cNvSpPr>
          <p:nvPr>
            <p:ph type="title"/>
          </p:nvPr>
        </p:nvSpPr>
        <p:spPr/>
        <p:txBody>
          <a:bodyPr/>
          <a:lstStyle/>
          <a:p>
            <a:r>
              <a:rPr lang="en" smtClean="0"/>
              <a:t>Etiology</a:t>
            </a:r>
          </a:p>
        </p:txBody>
      </p:sp>
      <p:sp>
        <p:nvSpPr>
          <p:cNvPr id="45058" name="Content Placeholder 2"/>
          <p:cNvSpPr>
            <a:spLocks noGrp="1" noChangeArrowheads="1"/>
          </p:cNvSpPr>
          <p:nvPr>
            <p:ph idx="1"/>
          </p:nvPr>
        </p:nvSpPr>
        <p:spPr/>
        <p:txBody>
          <a:bodyPr/>
          <a:lstStyle/>
          <a:p>
            <a:r>
              <a:rPr lang="en" sz="2400" smtClean="0"/>
              <a:t>Endogenous factors</a:t>
            </a:r>
          </a:p>
          <a:p>
            <a:r>
              <a:rPr lang="en" sz="2400" smtClean="0"/>
              <a:t>Higher frequency in certain families/Ashkenazi Jews, homozygous twins/</a:t>
            </a:r>
          </a:p>
          <a:p>
            <a:r>
              <a:rPr lang="en" sz="2400" smtClean="0"/>
              <a:t>Exogenous factors</a:t>
            </a:r>
          </a:p>
          <a:p>
            <a:r>
              <a:rPr lang="en" sz="2400" smtClean="0"/>
              <a:t>Ionizing radiation</a:t>
            </a:r>
          </a:p>
          <a:p>
            <a:r>
              <a:rPr lang="en" sz="2400" smtClean="0"/>
              <a:t>Medicines/alkylating agents - cytostatics - secondary leukemia, chloramphenicol, phenylbutazone/</a:t>
            </a:r>
          </a:p>
          <a:p>
            <a:r>
              <a:rPr lang="en" sz="2400" smtClean="0"/>
              <a:t>Chemical carcinogenic compounds - benzene,</a:t>
            </a:r>
          </a:p>
          <a:p>
            <a:r>
              <a:rPr lang="en" sz="2400" smtClean="0"/>
              <a:t>Viruses / EB virus, HTLV virus,</a:t>
            </a:r>
          </a:p>
          <a:p>
            <a:r>
              <a:rPr lang="en" sz="2400" smtClean="0"/>
              <a:t>Cytogenetic disorders</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noChangeArrowheads="1"/>
          </p:cNvSpPr>
          <p:nvPr>
            <p:ph type="title"/>
          </p:nvPr>
        </p:nvSpPr>
        <p:spPr/>
        <p:txBody>
          <a:bodyPr/>
          <a:lstStyle/>
          <a:p>
            <a:r>
              <a:rPr lang="en" smtClean="0"/>
              <a:t>ONCOGENS</a:t>
            </a:r>
          </a:p>
        </p:txBody>
      </p:sp>
      <p:sp>
        <p:nvSpPr>
          <p:cNvPr id="46082" name="Content Placeholder 2"/>
          <p:cNvSpPr>
            <a:spLocks noGrp="1" noChangeArrowheads="1"/>
          </p:cNvSpPr>
          <p:nvPr>
            <p:ph idx="1"/>
          </p:nvPr>
        </p:nvSpPr>
        <p:spPr/>
        <p:txBody>
          <a:bodyPr/>
          <a:lstStyle/>
          <a:p>
            <a:r>
              <a:rPr lang="en" sz="1800" smtClean="0"/>
              <a:t>B-lymph 1</a:t>
            </a:r>
          </a:p>
          <a:p>
            <a:r>
              <a:rPr lang="en" sz="1800" smtClean="0"/>
              <a:t>N race</a:t>
            </a:r>
          </a:p>
          <a:p>
            <a:r>
              <a:rPr lang="en" sz="1800" smtClean="0"/>
              <a:t>C-fgr</a:t>
            </a:r>
          </a:p>
          <a:p>
            <a:r>
              <a:rPr lang="en" sz="1800" smtClean="0"/>
              <a:t>C-ski</a:t>
            </a:r>
          </a:p>
          <a:p>
            <a:r>
              <a:rPr lang="en" sz="1800" smtClean="0"/>
              <a:t>CN-myc</a:t>
            </a:r>
          </a:p>
          <a:p>
            <a:r>
              <a:rPr lang="en" sz="1800" smtClean="0"/>
              <a:t>C-erb-B</a:t>
            </a:r>
          </a:p>
          <a:p>
            <a:r>
              <a:rPr lang="en" sz="1800" smtClean="0"/>
              <a:t>C major</a:t>
            </a:r>
          </a:p>
          <a:p>
            <a:r>
              <a:rPr lang="en" sz="1800" smtClean="0"/>
              <a:t>C-myc</a:t>
            </a:r>
          </a:p>
          <a:p>
            <a:r>
              <a:rPr lang="en" sz="1800" smtClean="0"/>
              <a:t>C-abl</a:t>
            </a:r>
          </a:p>
          <a:p>
            <a:r>
              <a:rPr lang="en" sz="1800" smtClean="0"/>
              <a:t>C-Ha-ras</a:t>
            </a:r>
          </a:p>
          <a:p>
            <a:r>
              <a:rPr lang="en" sz="1800" smtClean="0"/>
              <a:t>C-sis</a:t>
            </a:r>
          </a:p>
          <a:p>
            <a:r>
              <a:rPr lang="en" sz="1800" smtClean="0"/>
              <a:t>Localized on different chromosomes</a:t>
            </a:r>
          </a:p>
          <a:p>
            <a:endParaRPr lang="en-US" sz="1800" smtClean="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itle 1"/>
          <p:cNvSpPr>
            <a:spLocks noGrp="1" noChangeArrowheads="1"/>
          </p:cNvSpPr>
          <p:nvPr>
            <p:ph type="title"/>
          </p:nvPr>
        </p:nvSpPr>
        <p:spPr>
          <a:xfrm>
            <a:off x="457200" y="765175"/>
            <a:ext cx="8229600" cy="1150938"/>
          </a:xfrm>
        </p:spPr>
        <p:txBody>
          <a:bodyPr/>
          <a:lstStyle/>
          <a:p>
            <a:r>
              <a:rPr lang="en" smtClean="0"/>
              <a:t>Etiology</a:t>
            </a:r>
          </a:p>
        </p:txBody>
      </p:sp>
      <p:sp>
        <p:nvSpPr>
          <p:cNvPr id="47106" name="Content Placeholder 2"/>
          <p:cNvSpPr>
            <a:spLocks noGrp="1" noChangeArrowheads="1"/>
          </p:cNvSpPr>
          <p:nvPr>
            <p:ph idx="1"/>
          </p:nvPr>
        </p:nvSpPr>
        <p:spPr>
          <a:xfrm>
            <a:off x="457200" y="2060575"/>
            <a:ext cx="8229600" cy="4752975"/>
          </a:xfrm>
        </p:spPr>
        <p:txBody>
          <a:bodyPr/>
          <a:lstStyle/>
          <a:p>
            <a:r>
              <a:rPr lang="en" sz="2800" smtClean="0"/>
              <a:t>Human retroviruses</a:t>
            </a:r>
          </a:p>
          <a:p>
            <a:r>
              <a:rPr lang="en" sz="2800" smtClean="0"/>
              <a:t>Oncogenic, multistage leukemogenesis</a:t>
            </a:r>
          </a:p>
          <a:p>
            <a:r>
              <a:rPr lang="en" sz="2800" smtClean="0"/>
              <a:t>Chromosomal translocations</a:t>
            </a:r>
          </a:p>
          <a:p>
            <a:r>
              <a:rPr lang="en" sz="2800" smtClean="0"/>
              <a:t>Growth factors</a:t>
            </a:r>
          </a:p>
          <a:p>
            <a:r>
              <a:rPr lang="en" sz="2800" smtClean="0"/>
              <a:t>Philadelphia chromosome</a:t>
            </a:r>
          </a:p>
          <a:p>
            <a:r>
              <a:rPr lang="en" sz="2800" smtClean="0"/>
              <a:t>Chemical leukemogenesis</a:t>
            </a:r>
          </a:p>
          <a:p>
            <a:r>
              <a:rPr lang="en" sz="2800" smtClean="0"/>
              <a:t>Radiation leukemogenesis</a:t>
            </a:r>
          </a:p>
          <a:p>
            <a:r>
              <a:rPr lang="en" sz="2800" smtClean="0"/>
              <a:t>Radiation/Hiroshima</a:t>
            </a:r>
          </a:p>
          <a:p>
            <a:r>
              <a:rPr lang="en" sz="2800" smtClean="0"/>
              <a:t>medicines</a:t>
            </a:r>
          </a:p>
          <a:p>
            <a:endParaRPr lang="en-US"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1"/>
          <p:cNvSpPr>
            <a:spLocks noGrp="1" noChangeArrowheads="1"/>
          </p:cNvSpPr>
          <p:nvPr>
            <p:ph type="title"/>
          </p:nvPr>
        </p:nvSpPr>
        <p:spPr/>
        <p:txBody>
          <a:bodyPr/>
          <a:lstStyle/>
          <a:p>
            <a:r>
              <a:rPr lang="en" smtClean="0"/>
              <a:t>Pathogenesis</a:t>
            </a:r>
            <a:r>
              <a:rPr lang="en-US" smtClean="0"/>
              <a:t/>
            </a:r>
            <a:br>
              <a:rPr lang="en-US" smtClean="0"/>
            </a:br>
            <a:endParaRPr lang="en-US" smtClean="0"/>
          </a:p>
        </p:txBody>
      </p:sp>
      <p:sp>
        <p:nvSpPr>
          <p:cNvPr id="48130" name="Content Placeholder 2"/>
          <p:cNvSpPr>
            <a:spLocks noGrp="1" noChangeArrowheads="1"/>
          </p:cNvSpPr>
          <p:nvPr>
            <p:ph idx="1"/>
          </p:nvPr>
        </p:nvSpPr>
        <p:spPr/>
        <p:txBody>
          <a:bodyPr/>
          <a:lstStyle/>
          <a:p>
            <a:r>
              <a:rPr lang="en" smtClean="0"/>
              <a:t>Differentiation disorder</a:t>
            </a:r>
          </a:p>
          <a:p>
            <a:r>
              <a:rPr lang="en" smtClean="0"/>
              <a:t>Proliferation disorders</a:t>
            </a:r>
          </a:p>
          <a:p>
            <a:r>
              <a:rPr lang="en" smtClean="0"/>
              <a:t>Disorders of immunocompetence</a:t>
            </a:r>
          </a:p>
          <a:p>
            <a:r>
              <a:rPr lang="en" smtClean="0"/>
              <a:t>Disorders of hemostasis</a:t>
            </a:r>
          </a:p>
          <a:p>
            <a:r>
              <a:rPr lang="en" smtClean="0"/>
              <a:t>Disorders of the function of organs and organ systems</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le 1"/>
          <p:cNvSpPr>
            <a:spLocks noGrp="1" noChangeArrowheads="1"/>
          </p:cNvSpPr>
          <p:nvPr>
            <p:ph type="title"/>
          </p:nvPr>
        </p:nvSpPr>
        <p:spPr/>
        <p:txBody>
          <a:bodyPr/>
          <a:lstStyle/>
          <a:p>
            <a:r>
              <a:rPr lang="en" smtClean="0"/>
              <a:t>Division of acute leukemias</a:t>
            </a:r>
          </a:p>
        </p:txBody>
      </p:sp>
      <p:sp>
        <p:nvSpPr>
          <p:cNvPr id="49154" name="Content Placeholder 2"/>
          <p:cNvSpPr>
            <a:spLocks noGrp="1" noChangeArrowheads="1"/>
          </p:cNvSpPr>
          <p:nvPr>
            <p:ph idx="1"/>
          </p:nvPr>
        </p:nvSpPr>
        <p:spPr/>
        <p:txBody>
          <a:bodyPr/>
          <a:lstStyle/>
          <a:p>
            <a:r>
              <a:rPr lang="en" smtClean="0"/>
              <a:t>Acute myeloid leukemias/not lymphoblastic leukemias/</a:t>
            </a:r>
          </a:p>
          <a:p>
            <a:r>
              <a:rPr lang="en" smtClean="0"/>
              <a:t>Acute lymphoblastic leukemia</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noChangeArrowheads="1"/>
          </p:cNvSpPr>
          <p:nvPr>
            <p:ph type="title"/>
          </p:nvPr>
        </p:nvSpPr>
        <p:spPr/>
        <p:txBody>
          <a:bodyPr/>
          <a:lstStyle/>
          <a:p>
            <a:r>
              <a:rPr lang="en" smtClean="0"/>
              <a:t>Acute leukemia definition</a:t>
            </a:r>
            <a:r>
              <a:rPr lang="en-US" smtClean="0"/>
              <a:t/>
            </a:r>
            <a:br>
              <a:rPr lang="en-US" smtClean="0"/>
            </a:br>
            <a:r>
              <a:rPr lang="en" smtClean="0"/>
              <a:t> </a:t>
            </a:r>
          </a:p>
        </p:txBody>
      </p:sp>
      <p:sp>
        <p:nvSpPr>
          <p:cNvPr id="50178" name="Content Placeholder 2"/>
          <p:cNvSpPr>
            <a:spLocks noGrp="1" noChangeArrowheads="1"/>
          </p:cNvSpPr>
          <p:nvPr>
            <p:ph idx="1"/>
          </p:nvPr>
        </p:nvSpPr>
        <p:spPr/>
        <p:txBody>
          <a:bodyPr/>
          <a:lstStyle/>
          <a:p>
            <a:r>
              <a:rPr lang="en" sz="2400" smtClean="0"/>
              <a:t>Acute leukemias are malignant blood diseases in which there is an uncontrolled proliferation of malignant cells that have a very low ability to differentiate into more mature cells of the lymphocyte lineage, in the case of acute lymphoblastic leukemia, or into more mature myeloid cells (ANL) in the case of acute myeloid leukemia./S .Stefanović/</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noChangeArrowheads="1"/>
          </p:cNvSpPr>
          <p:nvPr>
            <p:ph type="title"/>
          </p:nvPr>
        </p:nvSpPr>
        <p:spPr/>
        <p:txBody>
          <a:bodyPr/>
          <a:lstStyle/>
          <a:p>
            <a:r>
              <a:rPr lang="en" smtClean="0"/>
              <a:t>Acute myeloid leukemia </a:t>
            </a:r>
            <a:r>
              <a:rPr lang="en-US" smtClean="0"/>
              <a:t/>
            </a:r>
            <a:br>
              <a:rPr lang="en-US" smtClean="0"/>
            </a:br>
            <a:r>
              <a:rPr lang="en" smtClean="0"/>
              <a:t>division according to FAB</a:t>
            </a:r>
          </a:p>
        </p:txBody>
      </p:sp>
      <p:sp>
        <p:nvSpPr>
          <p:cNvPr id="3" name="Content Placeholder 2">
            <a:extLst>
              <a:ext uri="{FF2B5EF4-FFF2-40B4-BE49-F238E27FC236}">
                <a16:creationId xmlns:a16="http://schemas.microsoft.com/office/drawing/2014/main" xmlns="" id="{A59E3EDE-44EF-6A45-B67F-964C70788B5E}"/>
              </a:ext>
            </a:extLst>
          </p:cNvPr>
          <p:cNvSpPr>
            <a:spLocks noGrp="1"/>
          </p:cNvSpPr>
          <p:nvPr>
            <p:ph idx="1"/>
          </p:nvPr>
        </p:nvSpPr>
        <p:spPr/>
        <p:txBody>
          <a:bodyPr/>
          <a:lstStyle/>
          <a:p>
            <a:pPr>
              <a:defRPr/>
            </a:pPr>
            <a:r>
              <a:rPr lang="en" sz="2400" dirty="0"/>
              <a:t>M0 hematopoiesis stem cell leukemia</a:t>
            </a:r>
          </a:p>
          <a:p>
            <a:pPr>
              <a:defRPr/>
            </a:pPr>
            <a:r>
              <a:rPr lang="en" sz="2400" dirty="0"/>
              <a:t>M1 without </a:t>
            </a:r>
            <a:r>
              <a:rPr lang="en" sz="2400" dirty="0" smtClean="0"/>
              <a:t>maturation</a:t>
            </a:r>
            <a:endParaRPr lang="en" sz="2400" dirty="0"/>
          </a:p>
          <a:p>
            <a:pPr>
              <a:defRPr/>
            </a:pPr>
            <a:r>
              <a:rPr lang="en" sz="2400" dirty="0"/>
              <a:t>M2 with partial maturation</a:t>
            </a:r>
          </a:p>
          <a:p>
            <a:pPr>
              <a:defRPr/>
            </a:pPr>
            <a:r>
              <a:rPr lang="en" sz="2400" dirty="0"/>
              <a:t>M3 acute promyelocytic leukemia</a:t>
            </a:r>
          </a:p>
          <a:p>
            <a:pPr>
              <a:defRPr/>
            </a:pPr>
            <a:r>
              <a:rPr lang="en" sz="2400" dirty="0"/>
              <a:t>M4 acute myelomonocytic leukemia</a:t>
            </a:r>
          </a:p>
          <a:p>
            <a:pPr>
              <a:defRPr/>
            </a:pPr>
            <a:r>
              <a:rPr lang="en" sz="2400" dirty="0"/>
              <a:t>M5 acute monocytic leukemia</a:t>
            </a:r>
          </a:p>
          <a:p>
            <a:pPr>
              <a:defRPr/>
            </a:pPr>
            <a:r>
              <a:rPr lang="en" sz="2400" dirty="0"/>
              <a:t>M6 acute erythroleukemia</a:t>
            </a:r>
          </a:p>
          <a:p>
            <a:pPr>
              <a:defRPr/>
            </a:pPr>
            <a:r>
              <a:rPr lang="en" sz="2400" dirty="0"/>
              <a:t>M7 acute megakaryoblastic leukemia</a:t>
            </a:r>
          </a:p>
          <a:p>
            <a:pPr>
              <a:defRPr/>
            </a:pPr>
            <a:endParaRPr lang="sr-Cyrl-RS" dirty="0"/>
          </a:p>
          <a:p>
            <a:pPr marL="0" indent="0">
              <a:buFontTx/>
              <a:buNone/>
              <a:defRPr/>
            </a:pPr>
            <a:endParaRPr lang="sr-Latn-R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noChangeArrowheads="1"/>
          </p:cNvSpPr>
          <p:nvPr>
            <p:ph type="title"/>
          </p:nvPr>
        </p:nvSpPr>
        <p:spPr/>
        <p:txBody>
          <a:bodyPr/>
          <a:lstStyle/>
          <a:p>
            <a:r>
              <a:rPr lang="en" smtClean="0"/>
              <a:t>Acute lymphoblastic leukemia</a:t>
            </a:r>
          </a:p>
        </p:txBody>
      </p:sp>
      <p:sp>
        <p:nvSpPr>
          <p:cNvPr id="52226" name="Content Placeholder 2"/>
          <p:cNvSpPr>
            <a:spLocks noGrp="1" noChangeArrowheads="1"/>
          </p:cNvSpPr>
          <p:nvPr>
            <p:ph idx="1"/>
          </p:nvPr>
        </p:nvSpPr>
        <p:spPr/>
        <p:txBody>
          <a:bodyPr/>
          <a:lstStyle/>
          <a:p>
            <a:r>
              <a:rPr lang="en" smtClean="0"/>
              <a:t>Division by FAB from L1 to L3</a:t>
            </a:r>
          </a:p>
          <a:p>
            <a:r>
              <a:rPr lang="en" smtClean="0"/>
              <a:t>Immunophenotypic division</a:t>
            </a:r>
          </a:p>
          <a:p>
            <a:r>
              <a:rPr lang="en" smtClean="0"/>
              <a:t>B-ALL</a:t>
            </a:r>
          </a:p>
          <a:p>
            <a:r>
              <a:rPr lang="en" smtClean="0"/>
              <a:t>Early precursor ALL</a:t>
            </a:r>
          </a:p>
          <a:p>
            <a:r>
              <a:rPr lang="en" smtClean="0"/>
              <a:t>Common B-ALL</a:t>
            </a:r>
          </a:p>
          <a:p>
            <a:r>
              <a:rPr lang="en" smtClean="0"/>
              <a:t>Pre-B-ALL</a:t>
            </a:r>
          </a:p>
          <a:p>
            <a:r>
              <a:rPr lang="en" smtClean="0"/>
              <a:t>B-ALL</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noChangeArrowheads="1"/>
          </p:cNvSpPr>
          <p:nvPr>
            <p:ph type="title"/>
          </p:nvPr>
        </p:nvSpPr>
        <p:spPr/>
        <p:txBody>
          <a:bodyPr/>
          <a:lstStyle/>
          <a:p>
            <a:r>
              <a:rPr lang="en" smtClean="0"/>
              <a:t>Clinical picture of acute leukemias</a:t>
            </a:r>
          </a:p>
        </p:txBody>
      </p:sp>
      <p:sp>
        <p:nvSpPr>
          <p:cNvPr id="53250" name="Content Placeholder 2"/>
          <p:cNvSpPr>
            <a:spLocks noGrp="1" noChangeArrowheads="1"/>
          </p:cNvSpPr>
          <p:nvPr>
            <p:ph idx="1"/>
          </p:nvPr>
        </p:nvSpPr>
        <p:spPr/>
        <p:txBody>
          <a:bodyPr/>
          <a:lstStyle/>
          <a:p>
            <a:r>
              <a:rPr lang="en" smtClean="0"/>
              <a:t>Decrease in the number of normal peripheral blood cells</a:t>
            </a:r>
          </a:p>
          <a:p>
            <a:r>
              <a:rPr lang="en" smtClean="0"/>
              <a:t>Infiltration by leukemic cells</a:t>
            </a:r>
          </a:p>
          <a:p>
            <a:r>
              <a:rPr lang="en" smtClean="0"/>
              <a:t>Systemic disorders</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title"/>
          </p:nvPr>
        </p:nvSpPr>
        <p:spPr/>
        <p:txBody>
          <a:bodyPr/>
          <a:lstStyle/>
          <a:p>
            <a:r>
              <a:rPr lang="en" sz="2000" b="1" u="sng" smtClean="0"/>
              <a:t>Symptoms of cell disorders of normal hematopoietic </a:t>
            </a:r>
            <a:r>
              <a:rPr lang="sr-Cyrl-CS" sz="2000" b="1" u="sng" smtClean="0"/>
              <a:t/>
            </a:r>
            <a:br>
              <a:rPr lang="sr-Cyrl-CS" sz="2000" b="1" u="sng" smtClean="0"/>
            </a:br>
            <a:r>
              <a:rPr lang="en" sz="2000" b="1" u="sng" smtClean="0"/>
              <a:t>cytopenia</a:t>
            </a:r>
            <a:endParaRPr lang="sr-Latn-CS" sz="2000" b="1" u="sng" smtClean="0"/>
          </a:p>
        </p:txBody>
      </p:sp>
      <p:sp>
        <p:nvSpPr>
          <p:cNvPr id="54274" name="Rectangle 3"/>
          <p:cNvSpPr>
            <a:spLocks noGrp="1" noChangeArrowheads="1"/>
          </p:cNvSpPr>
          <p:nvPr>
            <p:ph type="body" idx="1"/>
          </p:nvPr>
        </p:nvSpPr>
        <p:spPr/>
        <p:txBody>
          <a:bodyPr/>
          <a:lstStyle/>
          <a:p>
            <a:r>
              <a:rPr lang="en" sz="2400" u="sng" smtClean="0"/>
              <a:t>A decrease in the number of peripheral blood cells</a:t>
            </a:r>
          </a:p>
          <a:p>
            <a:r>
              <a:rPr lang="en" sz="2400" smtClean="0"/>
              <a:t>Anemia symptoms</a:t>
            </a:r>
          </a:p>
          <a:p>
            <a:r>
              <a:rPr lang="en" sz="2400" smtClean="0"/>
              <a:t>Symptoms of granulocytopenia</a:t>
            </a:r>
          </a:p>
          <a:p>
            <a:r>
              <a:rPr lang="en" sz="2000" smtClean="0"/>
              <a:t>Ulceronecrotic changes of the mucous membrane</a:t>
            </a:r>
          </a:p>
          <a:p>
            <a:r>
              <a:rPr lang="en" sz="2000" smtClean="0"/>
              <a:t>feverishness</a:t>
            </a:r>
          </a:p>
          <a:p>
            <a:r>
              <a:rPr lang="en" sz="2400" smtClean="0"/>
              <a:t>Symptoms of lymphocytopenia</a:t>
            </a:r>
          </a:p>
          <a:p>
            <a:r>
              <a:rPr lang="en" sz="2400" smtClean="0"/>
              <a:t>Pain in the bones</a:t>
            </a:r>
          </a:p>
          <a:p>
            <a:endParaRPr lang="sr-Latn-CS" sz="240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Title 1"/>
          <p:cNvSpPr>
            <a:spLocks noGrp="1" noChangeArrowheads="1"/>
          </p:cNvSpPr>
          <p:nvPr>
            <p:ph type="title"/>
          </p:nvPr>
        </p:nvSpPr>
        <p:spPr/>
        <p:txBody>
          <a:bodyPr/>
          <a:lstStyle/>
          <a:p>
            <a:r>
              <a:rPr lang="en" sz="3200" smtClean="0"/>
              <a:t>The pluripotent stem cell concept</a:t>
            </a:r>
          </a:p>
        </p:txBody>
      </p:sp>
      <p:sp>
        <p:nvSpPr>
          <p:cNvPr id="6146" name="Content Placeholder 2"/>
          <p:cNvSpPr>
            <a:spLocks noGrp="1" noChangeArrowheads="1"/>
          </p:cNvSpPr>
          <p:nvPr>
            <p:ph idx="1"/>
          </p:nvPr>
        </p:nvSpPr>
        <p:spPr>
          <a:xfrm>
            <a:off x="468313" y="2332038"/>
            <a:ext cx="8229600" cy="4525962"/>
          </a:xfrm>
        </p:spPr>
        <p:txBody>
          <a:bodyPr/>
          <a:lstStyle/>
          <a:p>
            <a:r>
              <a:rPr lang="en" smtClean="0"/>
              <a:t>Uniphyletic theory</a:t>
            </a:r>
          </a:p>
          <a:p>
            <a:r>
              <a:rPr lang="en" smtClean="0"/>
              <a:t>Polyphyletic theory</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2"/>
          <p:cNvSpPr>
            <a:spLocks noGrp="1" noChangeArrowheads="1"/>
          </p:cNvSpPr>
          <p:nvPr>
            <p:ph type="title"/>
          </p:nvPr>
        </p:nvSpPr>
        <p:spPr/>
        <p:txBody>
          <a:bodyPr/>
          <a:lstStyle/>
          <a:p>
            <a:r>
              <a:rPr lang="en" sz="2000" b="1" u="sng" smtClean="0"/>
              <a:t>Symptoms of cell disorders of normal hematopoietic </a:t>
            </a:r>
            <a:r>
              <a:rPr lang="sr-Cyrl-CS" sz="2000" b="1" u="sng" smtClean="0"/>
              <a:t/>
            </a:r>
            <a:br>
              <a:rPr lang="sr-Cyrl-CS" sz="2000" b="1" u="sng" smtClean="0"/>
            </a:br>
            <a:r>
              <a:rPr lang="en" sz="2000" b="1" u="sng" smtClean="0"/>
              <a:t>cytopenia</a:t>
            </a:r>
            <a:endParaRPr lang="sr-Latn-CS" sz="2000" b="1" u="sng" smtClean="0"/>
          </a:p>
        </p:txBody>
      </p:sp>
      <p:sp>
        <p:nvSpPr>
          <p:cNvPr id="55298" name="Rectangle 3"/>
          <p:cNvSpPr>
            <a:spLocks noGrp="1" noChangeArrowheads="1"/>
          </p:cNvSpPr>
          <p:nvPr>
            <p:ph type="body" idx="1"/>
          </p:nvPr>
        </p:nvSpPr>
        <p:spPr/>
        <p:txBody>
          <a:bodyPr/>
          <a:lstStyle/>
          <a:p>
            <a:r>
              <a:rPr lang="en" sz="2400" u="sng" smtClean="0"/>
              <a:t>A decrease in the number of peripheral blood cells</a:t>
            </a:r>
          </a:p>
          <a:p>
            <a:r>
              <a:rPr lang="en" sz="2400" smtClean="0"/>
              <a:t>Anemia symptoms</a:t>
            </a:r>
          </a:p>
          <a:p>
            <a:r>
              <a:rPr lang="en" sz="2400" smtClean="0"/>
              <a:t>Symptoms of granulocytopenia</a:t>
            </a:r>
          </a:p>
          <a:p>
            <a:r>
              <a:rPr lang="en" sz="2000" smtClean="0"/>
              <a:t>Ulceronecrotic changes of the mucous membrane</a:t>
            </a:r>
          </a:p>
          <a:p>
            <a:r>
              <a:rPr lang="en" sz="2000" smtClean="0"/>
              <a:t>feverishness</a:t>
            </a:r>
          </a:p>
          <a:p>
            <a:r>
              <a:rPr lang="en" sz="2400" smtClean="0"/>
              <a:t>Symptoms of lymphocytopenia</a:t>
            </a:r>
          </a:p>
          <a:p>
            <a:r>
              <a:rPr lang="en" sz="2400" smtClean="0"/>
              <a:t>Pain in the bones</a:t>
            </a:r>
          </a:p>
          <a:p>
            <a:endParaRPr lang="sr-Latn-CS" sz="240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noChangeArrowheads="1"/>
          </p:cNvSpPr>
          <p:nvPr>
            <p:ph type="title"/>
          </p:nvPr>
        </p:nvSpPr>
        <p:spPr/>
        <p:txBody>
          <a:bodyPr/>
          <a:lstStyle/>
          <a:p>
            <a:r>
              <a:rPr lang="en" smtClean="0"/>
              <a:t>Disorders of hemostasis</a:t>
            </a:r>
          </a:p>
        </p:txBody>
      </p:sp>
      <p:sp>
        <p:nvSpPr>
          <p:cNvPr id="56322" name="Content Placeholder 2"/>
          <p:cNvSpPr>
            <a:spLocks noGrp="1" noChangeArrowheads="1"/>
          </p:cNvSpPr>
          <p:nvPr>
            <p:ph idx="1"/>
          </p:nvPr>
        </p:nvSpPr>
        <p:spPr/>
        <p:txBody>
          <a:bodyPr/>
          <a:lstStyle/>
          <a:p>
            <a:r>
              <a:rPr lang="en" smtClean="0"/>
              <a:t>Throbocytopenia</a:t>
            </a:r>
          </a:p>
          <a:p>
            <a:r>
              <a:rPr lang="en" smtClean="0"/>
              <a:t>Coagulation disorders</a:t>
            </a:r>
          </a:p>
          <a:p>
            <a:r>
              <a:rPr lang="en" smtClean="0"/>
              <a:t>DIC</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F0110529-9CED-1941-9D65-D5C6B3E95EC9}"/>
              </a:ext>
            </a:extLst>
          </p:cNvPr>
          <p:cNvSpPr>
            <a:spLocks noGrp="1"/>
          </p:cNvSpPr>
          <p:nvPr>
            <p:ph idx="1"/>
          </p:nvPr>
        </p:nvSpPr>
        <p:spPr>
          <a:xfrm>
            <a:off x="457200" y="1700213"/>
            <a:ext cx="8229600" cy="5113337"/>
          </a:xfrm>
        </p:spPr>
        <p:txBody>
          <a:bodyPr/>
          <a:lstStyle/>
          <a:p>
            <a:pPr>
              <a:defRPr/>
            </a:pPr>
            <a:r>
              <a:rPr lang="en" sz="2400" dirty="0">
                <a:effectLst>
                  <a:outerShdw blurRad="38100" dist="38100" dir="2700000" algn="tl">
                    <a:srgbClr val="FFFFFF"/>
                  </a:outerShdw>
                </a:effectLst>
              </a:rPr>
              <a:t>Weakness, fatigue, bleeding in the skin and visible mucous membranes</a:t>
            </a:r>
            <a:endParaRPr lang="hr-HR" sz="2400" dirty="0">
              <a:effectLst>
                <a:outerShdw blurRad="38100" dist="38100" dir="2700000" algn="tl">
                  <a:srgbClr val="FFFFFF"/>
                </a:outerShdw>
              </a:effectLst>
            </a:endParaRPr>
          </a:p>
          <a:p>
            <a:pPr>
              <a:defRPr/>
            </a:pPr>
            <a:r>
              <a:rPr lang="en" sz="2400" dirty="0">
                <a:effectLst>
                  <a:outerShdw blurRad="38100" dist="38100" dir="2700000" algn="tl">
                    <a:srgbClr val="FFFFFF"/>
                  </a:outerShdw>
                </a:effectLst>
              </a:rPr>
              <a:t> In the physical, there is pallor, bleeding, febrility</a:t>
            </a:r>
            <a:endParaRPr lang="hr-HR" sz="2400" dirty="0">
              <a:effectLst>
                <a:outerShdw blurRad="38100" dist="38100" dir="2700000" algn="tl">
                  <a:srgbClr val="FFFFFF"/>
                </a:outerShdw>
              </a:effectLst>
            </a:endParaRPr>
          </a:p>
          <a:p>
            <a:pPr>
              <a:defRPr/>
            </a:pPr>
            <a:r>
              <a:rPr lang="en" sz="2400" dirty="0">
                <a:effectLst>
                  <a:outerShdw blurRad="38100" dist="38100" dir="2700000" algn="tl">
                    <a:srgbClr val="FFFFFF"/>
                  </a:outerShdw>
                </a:effectLst>
              </a:rPr>
              <a:t>Alarming bleeding from the digestive tract, genitourinary bleeding and bleeding in the CNS</a:t>
            </a:r>
            <a:endParaRPr lang="sr-Latn-RS" sz="24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noChangeArrowheads="1"/>
          </p:cNvSpPr>
          <p:nvPr>
            <p:ph type="title"/>
          </p:nvPr>
        </p:nvSpPr>
        <p:spPr/>
        <p:txBody>
          <a:bodyPr/>
          <a:lstStyle/>
          <a:p>
            <a:r>
              <a:rPr lang="en" smtClean="0"/>
              <a:t>Infiltration of organs</a:t>
            </a:r>
            <a:r>
              <a:rPr lang="en-US" smtClean="0"/>
              <a:t/>
            </a:r>
            <a:br>
              <a:rPr lang="en-US" smtClean="0"/>
            </a:br>
            <a:endParaRPr lang="en-US" smtClean="0"/>
          </a:p>
        </p:txBody>
      </p:sp>
      <p:sp>
        <p:nvSpPr>
          <p:cNvPr id="58370" name="Content Placeholder 2"/>
          <p:cNvSpPr>
            <a:spLocks noGrp="1" noChangeArrowheads="1"/>
          </p:cNvSpPr>
          <p:nvPr>
            <p:ph idx="1"/>
          </p:nvPr>
        </p:nvSpPr>
        <p:spPr/>
        <p:txBody>
          <a:bodyPr/>
          <a:lstStyle/>
          <a:p>
            <a:r>
              <a:rPr lang="en" sz="2400" smtClean="0"/>
              <a:t>Pain in the joints and bones</a:t>
            </a:r>
          </a:p>
          <a:p>
            <a:r>
              <a:rPr lang="en" sz="2400" smtClean="0"/>
              <a:t>CNS infiltration</a:t>
            </a:r>
          </a:p>
          <a:p>
            <a:r>
              <a:rPr lang="en" sz="2400" smtClean="0"/>
              <a:t>Changes in the lungs</a:t>
            </a:r>
          </a:p>
          <a:p>
            <a:r>
              <a:rPr lang="en" sz="2400" smtClean="0"/>
              <a:t>Changes in the heart</a:t>
            </a:r>
          </a:p>
          <a:p>
            <a:r>
              <a:rPr lang="en" sz="2400" smtClean="0"/>
              <a:t>Changes in metabolism</a:t>
            </a:r>
          </a:p>
          <a:p>
            <a:r>
              <a:rPr lang="en" sz="2400" smtClean="0"/>
              <a:t>Tumor lysis syndrome</a:t>
            </a:r>
          </a:p>
          <a:p>
            <a:r>
              <a:rPr lang="en" sz="2400" smtClean="0"/>
              <a:t>Metabolic disorders - hypercalcemia e.g.</a:t>
            </a:r>
          </a:p>
          <a:p>
            <a:r>
              <a:rPr lang="en" sz="2400" smtClean="0"/>
              <a:t>Changes in the kidneys</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noChangeArrowheads="1"/>
          </p:cNvSpPr>
          <p:nvPr>
            <p:ph type="title"/>
          </p:nvPr>
        </p:nvSpPr>
        <p:spPr/>
        <p:txBody>
          <a:bodyPr/>
          <a:lstStyle/>
          <a:p>
            <a:r>
              <a:rPr lang="en" smtClean="0"/>
              <a:t>Acute lymphoblastic leukemia</a:t>
            </a:r>
          </a:p>
        </p:txBody>
      </p:sp>
      <p:sp>
        <p:nvSpPr>
          <p:cNvPr id="59394" name="Content Placeholder 2"/>
          <p:cNvSpPr>
            <a:spLocks noGrp="1" noChangeArrowheads="1"/>
          </p:cNvSpPr>
          <p:nvPr>
            <p:ph idx="1"/>
          </p:nvPr>
        </p:nvSpPr>
        <p:spPr/>
        <p:txBody>
          <a:bodyPr/>
          <a:lstStyle/>
          <a:p>
            <a:r>
              <a:rPr lang="en" sz="2800" smtClean="0"/>
              <a:t>Acute lymphoblastic leukemia is a malignant disease of the blood in which the malignant disorder originated in one of the stem cells of lymphocytopoiesis, the lymphoblast, namely in the bone marrow, thymus, and lymph glands./S.Stefanović/</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noChangeArrowheads="1"/>
          </p:cNvSpPr>
          <p:nvPr>
            <p:ph type="title"/>
          </p:nvPr>
        </p:nvSpPr>
        <p:spPr/>
        <p:txBody>
          <a:bodyPr/>
          <a:lstStyle/>
          <a:p>
            <a:r>
              <a:rPr lang="en" smtClean="0"/>
              <a:t>Acute lymphoblastic leukemia</a:t>
            </a:r>
          </a:p>
        </p:txBody>
      </p:sp>
      <p:sp>
        <p:nvSpPr>
          <p:cNvPr id="60418" name="Content Placeholder 2"/>
          <p:cNvSpPr>
            <a:spLocks noGrp="1" noChangeArrowheads="1"/>
          </p:cNvSpPr>
          <p:nvPr>
            <p:ph idx="1"/>
          </p:nvPr>
        </p:nvSpPr>
        <p:spPr/>
        <p:txBody>
          <a:bodyPr/>
          <a:lstStyle/>
          <a:p>
            <a:r>
              <a:rPr lang="en" smtClean="0"/>
              <a:t>Epidemiology</a:t>
            </a:r>
          </a:p>
          <a:p>
            <a:r>
              <a:rPr lang="en" sz="2800" smtClean="0"/>
              <a:t>A disease of childhood</a:t>
            </a:r>
          </a:p>
          <a:p>
            <a:r>
              <a:rPr lang="en" sz="2800" smtClean="0"/>
              <a:t>The incidence increases after the age of fifty</a:t>
            </a:r>
          </a:p>
          <a:p>
            <a:r>
              <a:rPr lang="en" sz="2800" smtClean="0"/>
              <a:t>C-ALL 76% in childhood</a:t>
            </a:r>
          </a:p>
          <a:p>
            <a:endParaRPr lang="en-US" sz="2800" smtClean="0"/>
          </a:p>
          <a:p>
            <a:endParaRPr lang="en-US" smtClean="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noChangeArrowheads="1"/>
          </p:cNvSpPr>
          <p:nvPr>
            <p:ph type="title"/>
          </p:nvPr>
        </p:nvSpPr>
        <p:spPr/>
        <p:txBody>
          <a:bodyPr/>
          <a:lstStyle/>
          <a:p>
            <a:r>
              <a:rPr lang="en" smtClean="0"/>
              <a:t>Acute lymphoblastic leukemia</a:t>
            </a:r>
          </a:p>
        </p:txBody>
      </p:sp>
      <p:sp>
        <p:nvSpPr>
          <p:cNvPr id="61442" name="Content Placeholder 2"/>
          <p:cNvSpPr>
            <a:spLocks noGrp="1" noChangeArrowheads="1"/>
          </p:cNvSpPr>
          <p:nvPr>
            <p:ph idx="1"/>
          </p:nvPr>
        </p:nvSpPr>
        <p:spPr/>
        <p:txBody>
          <a:bodyPr/>
          <a:lstStyle/>
          <a:p>
            <a:r>
              <a:rPr lang="en" u="sng" smtClean="0"/>
              <a:t>clinical picture</a:t>
            </a:r>
          </a:p>
          <a:p>
            <a:r>
              <a:rPr lang="en" sz="2800" smtClean="0"/>
              <a:t>Sudden onset</a:t>
            </a:r>
          </a:p>
          <a:p>
            <a:r>
              <a:rPr lang="en" sz="2800" smtClean="0"/>
              <a:t>Preleukemic conditions are rare</a:t>
            </a:r>
          </a:p>
          <a:p>
            <a:r>
              <a:rPr lang="en" sz="2800" smtClean="0"/>
              <a:t>The symptoms originate mainly from suppression of normal hematopoietic cells</a:t>
            </a: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noChangeArrowheads="1"/>
          </p:cNvSpPr>
          <p:nvPr>
            <p:ph type="title"/>
          </p:nvPr>
        </p:nvSpPr>
        <p:spPr/>
        <p:txBody>
          <a:bodyPr/>
          <a:lstStyle/>
          <a:p>
            <a:r>
              <a:rPr lang="en" smtClean="0"/>
              <a:t>Acute lymphoblastic leukemia</a:t>
            </a:r>
          </a:p>
        </p:txBody>
      </p:sp>
      <p:sp>
        <p:nvSpPr>
          <p:cNvPr id="62466" name="Content Placeholder 2"/>
          <p:cNvSpPr>
            <a:spLocks noGrp="1" noChangeArrowheads="1"/>
          </p:cNvSpPr>
          <p:nvPr>
            <p:ph idx="1"/>
          </p:nvPr>
        </p:nvSpPr>
        <p:spPr/>
        <p:txBody>
          <a:bodyPr/>
          <a:lstStyle/>
          <a:p>
            <a:r>
              <a:rPr lang="en" u="sng" smtClean="0"/>
              <a:t>Diagnostics</a:t>
            </a:r>
          </a:p>
          <a:p>
            <a:r>
              <a:rPr lang="en" sz="2400" smtClean="0"/>
              <a:t>MIC principle</a:t>
            </a:r>
          </a:p>
          <a:p>
            <a:r>
              <a:rPr lang="en" sz="2400" smtClean="0"/>
              <a:t>Morphology of peripheral blood cells/cytochemical staining/</a:t>
            </a:r>
          </a:p>
          <a:p>
            <a:r>
              <a:rPr lang="en" sz="2400" smtClean="0"/>
              <a:t>Bone marrow immunophenotyping - bone marrow biopsy material and flow cytometry</a:t>
            </a:r>
          </a:p>
          <a:p>
            <a:r>
              <a:rPr lang="en" sz="2400" smtClean="0"/>
              <a:t>Cytogenetics</a:t>
            </a:r>
          </a:p>
          <a:p>
            <a:endParaRPr lang="en-US" sz="2800" smtClean="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noChangeArrowheads="1"/>
          </p:cNvSpPr>
          <p:nvPr>
            <p:ph type="title"/>
          </p:nvPr>
        </p:nvSpPr>
        <p:spPr/>
        <p:txBody>
          <a:bodyPr/>
          <a:lstStyle/>
          <a:p>
            <a:r>
              <a:rPr lang="en" smtClean="0"/>
              <a:t>Acute lymphoblastic leukemia</a:t>
            </a:r>
          </a:p>
        </p:txBody>
      </p:sp>
      <p:sp>
        <p:nvSpPr>
          <p:cNvPr id="63490" name="Content Placeholder 2"/>
          <p:cNvSpPr>
            <a:spLocks noGrp="1" noChangeArrowheads="1"/>
          </p:cNvSpPr>
          <p:nvPr>
            <p:ph idx="1"/>
          </p:nvPr>
        </p:nvSpPr>
        <p:spPr/>
        <p:txBody>
          <a:bodyPr/>
          <a:lstStyle/>
          <a:p>
            <a:r>
              <a:rPr lang="en" sz="2800" u="sng" dirty="0" smtClean="0"/>
              <a:t>Flow and forecast</a:t>
            </a:r>
          </a:p>
          <a:p>
            <a:r>
              <a:rPr lang="en" sz="2400" dirty="0" smtClean="0"/>
              <a:t>In 1970, the Hyper-CVAD protocol was applied</a:t>
            </a:r>
          </a:p>
          <a:p>
            <a:r>
              <a:rPr lang="en" sz="2400" dirty="0" smtClean="0"/>
              <a:t>Changed the course of the disease - in the first act, survival over 50%</a:t>
            </a:r>
          </a:p>
          <a:p>
            <a:r>
              <a:rPr lang="en" sz="2400" dirty="0" smtClean="0"/>
              <a:t>CNS prophylaxis improved outcomes to over 75% in children</a:t>
            </a:r>
          </a:p>
          <a:p>
            <a:r>
              <a:rPr lang="en" sz="2400" dirty="0" smtClean="0"/>
              <a:t>Growth factors of stem cell transplantation in children - survival over 5 years and up to 90%</a:t>
            </a:r>
          </a:p>
          <a:p>
            <a:r>
              <a:rPr lang="en" sz="2400" dirty="0" smtClean="0"/>
              <a:t>Predictive parameters - leukocytosis over 30000 and cytogenetics of philadelphia positive ALL</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noChangeArrowheads="1"/>
          </p:cNvSpPr>
          <p:nvPr>
            <p:ph type="title"/>
          </p:nvPr>
        </p:nvSpPr>
        <p:spPr/>
        <p:txBody>
          <a:bodyPr/>
          <a:lstStyle/>
          <a:p>
            <a:r>
              <a:rPr lang="en" smtClean="0"/>
              <a:t>Acute myeloid/non-lymphoblastic leukemia/</a:t>
            </a:r>
          </a:p>
        </p:txBody>
      </p:sp>
      <p:sp>
        <p:nvSpPr>
          <p:cNvPr id="64514" name="Content Placeholder 2"/>
          <p:cNvSpPr>
            <a:spLocks noGrp="1" noChangeArrowheads="1"/>
          </p:cNvSpPr>
          <p:nvPr>
            <p:ph idx="1"/>
          </p:nvPr>
        </p:nvSpPr>
        <p:spPr/>
        <p:txBody>
          <a:bodyPr/>
          <a:lstStyle/>
          <a:p>
            <a:r>
              <a:rPr lang="en" sz="2400" smtClean="0"/>
              <a:t>Amutous myeloid leukemia is a disease characterized by the progressive proliferation of malignant myeloblasts resulting from the clonal proliferation of either pluripotent stem cells /CFU-S/ or stem cells destined for the myeloid lineage CFU-GEMM.</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le 1"/>
          <p:cNvSpPr>
            <a:spLocks noGrp="1" noChangeArrowheads="1"/>
          </p:cNvSpPr>
          <p:nvPr>
            <p:ph type="title"/>
          </p:nvPr>
        </p:nvSpPr>
        <p:spPr/>
        <p:txBody>
          <a:bodyPr/>
          <a:lstStyle/>
          <a:p>
            <a:r>
              <a:rPr lang="en" smtClean="0"/>
              <a:t>HISTORY</a:t>
            </a:r>
          </a:p>
        </p:txBody>
      </p:sp>
      <p:sp>
        <p:nvSpPr>
          <p:cNvPr id="7170" name="Content Placeholder 2"/>
          <p:cNvSpPr>
            <a:spLocks noGrp="1" noChangeArrowheads="1"/>
          </p:cNvSpPr>
          <p:nvPr>
            <p:ph idx="1"/>
          </p:nvPr>
        </p:nvSpPr>
        <p:spPr/>
        <p:txBody>
          <a:bodyPr/>
          <a:lstStyle/>
          <a:p>
            <a:r>
              <a:rPr lang="en" sz="2800" smtClean="0"/>
              <a:t>In 1857, the first description in children/Friedrich/</a:t>
            </a:r>
          </a:p>
          <a:p>
            <a:r>
              <a:rPr lang="en" sz="2800" smtClean="0"/>
              <a:t>1877 /Erilich/ first cytochemical staining</a:t>
            </a:r>
          </a:p>
          <a:p>
            <a:r>
              <a:rPr lang="en" sz="2800" smtClean="0"/>
              <a:t>1900/Naegelli/ first description of myeloblast-concept of pluripotent stem cell</a:t>
            </a:r>
          </a:p>
          <a:p>
            <a:r>
              <a:rPr lang="en" sz="2800" smtClean="0"/>
              <a:t>From 1976 to 1985, the FAB group was formed</a:t>
            </a:r>
          </a:p>
          <a:p>
            <a:r>
              <a:rPr lang="en" sz="2800" smtClean="0"/>
              <a:t>Classification according to FAB and immunophenotype</a:t>
            </a:r>
          </a:p>
          <a:p>
            <a:r>
              <a:rPr lang="en" sz="2800" smtClean="0"/>
              <a:t>MIC principle/morphological, immunohistochemical, cytogenetic/diagnostics</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noChangeArrowheads="1"/>
          </p:cNvSpPr>
          <p:nvPr>
            <p:ph type="title"/>
          </p:nvPr>
        </p:nvSpPr>
        <p:spPr/>
        <p:txBody>
          <a:bodyPr/>
          <a:lstStyle/>
          <a:p>
            <a:r>
              <a:rPr lang="en" smtClean="0"/>
              <a:t>Acute myeloid/non-lymphoblastic leukemia/</a:t>
            </a:r>
          </a:p>
        </p:txBody>
      </p:sp>
      <p:sp>
        <p:nvSpPr>
          <p:cNvPr id="65538" name="Content Placeholder 2"/>
          <p:cNvSpPr>
            <a:spLocks noGrp="1" noChangeArrowheads="1"/>
          </p:cNvSpPr>
          <p:nvPr>
            <p:ph idx="1"/>
          </p:nvPr>
        </p:nvSpPr>
        <p:spPr/>
        <p:txBody>
          <a:bodyPr/>
          <a:lstStyle/>
          <a:p>
            <a:r>
              <a:rPr lang="en" smtClean="0"/>
              <a:t>Epidemiology</a:t>
            </a:r>
          </a:p>
          <a:p>
            <a:r>
              <a:rPr lang="en" sz="2400" smtClean="0"/>
              <a:t>Adult disease 80%</a:t>
            </a:r>
          </a:p>
          <a:p>
            <a:r>
              <a:rPr lang="en" sz="2400" smtClean="0"/>
              <a:t>Disease of newborns</a:t>
            </a:r>
          </a:p>
          <a:p>
            <a:r>
              <a:rPr lang="en" sz="2400" smtClean="0"/>
              <a:t>In Aplastic Anemia</a:t>
            </a:r>
          </a:p>
          <a:p>
            <a:r>
              <a:rPr lang="en" sz="2400" smtClean="0"/>
              <a:t>Fanconi syndrome</a:t>
            </a:r>
          </a:p>
          <a:p>
            <a:r>
              <a:rPr lang="en" sz="2400" smtClean="0"/>
              <a:t>Down's syndrome</a:t>
            </a:r>
          </a:p>
          <a:p>
            <a:r>
              <a:rPr lang="en" sz="2400" smtClean="0"/>
              <a:t>Myelodysplastic syndrome</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noChangeArrowheads="1"/>
          </p:cNvSpPr>
          <p:nvPr>
            <p:ph type="title"/>
          </p:nvPr>
        </p:nvSpPr>
        <p:spPr/>
        <p:txBody>
          <a:bodyPr/>
          <a:lstStyle/>
          <a:p>
            <a:r>
              <a:rPr lang="en" smtClean="0"/>
              <a:t>Acute myeloid/non-lymphoblastic leukemia/</a:t>
            </a:r>
          </a:p>
        </p:txBody>
      </p:sp>
      <p:sp>
        <p:nvSpPr>
          <p:cNvPr id="66562" name="Content Placeholder 2"/>
          <p:cNvSpPr>
            <a:spLocks noGrp="1" noChangeArrowheads="1"/>
          </p:cNvSpPr>
          <p:nvPr>
            <p:ph idx="1"/>
          </p:nvPr>
        </p:nvSpPr>
        <p:spPr/>
        <p:txBody>
          <a:bodyPr/>
          <a:lstStyle/>
          <a:p>
            <a:r>
              <a:rPr lang="en" smtClean="0"/>
              <a:t>Division by FAB</a:t>
            </a:r>
          </a:p>
          <a:p>
            <a:r>
              <a:rPr lang="en" smtClean="0"/>
              <a:t>From M0 to M7</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noChangeArrowheads="1"/>
          </p:cNvSpPr>
          <p:nvPr>
            <p:ph type="title"/>
          </p:nvPr>
        </p:nvSpPr>
        <p:spPr/>
        <p:txBody>
          <a:bodyPr/>
          <a:lstStyle/>
          <a:p>
            <a:r>
              <a:rPr lang="en" smtClean="0"/>
              <a:t>Acute myeloid/non-lymphoblastic leukemia/</a:t>
            </a:r>
          </a:p>
        </p:txBody>
      </p:sp>
      <p:sp>
        <p:nvSpPr>
          <p:cNvPr id="67586" name="Content Placeholder 2"/>
          <p:cNvSpPr>
            <a:spLocks noGrp="1" noChangeArrowheads="1"/>
          </p:cNvSpPr>
          <p:nvPr>
            <p:ph idx="1"/>
          </p:nvPr>
        </p:nvSpPr>
        <p:spPr/>
        <p:txBody>
          <a:bodyPr/>
          <a:lstStyle/>
          <a:p>
            <a:r>
              <a:rPr lang="en" smtClean="0"/>
              <a:t>Clinical picture of certain AML</a:t>
            </a:r>
          </a:p>
          <a:p>
            <a:r>
              <a:rPr lang="en" smtClean="0"/>
              <a:t>Acute erythroleukemia - M6</a:t>
            </a:r>
          </a:p>
          <a:p>
            <a:r>
              <a:rPr lang="en" sz="2400" smtClean="0"/>
              <a:t>1917-Di Giugelmo</a:t>
            </a:r>
          </a:p>
          <a:p>
            <a:r>
              <a:rPr lang="en" sz="2400" smtClean="0"/>
              <a:t>In the early stage, more than 50% of megaloblastoid erythroblasts</a:t>
            </a:r>
          </a:p>
          <a:p>
            <a:r>
              <a:rPr lang="en" sz="2400" smtClean="0"/>
              <a:t>Long-term systemic erythremia myelosis</a:t>
            </a:r>
          </a:p>
          <a:p>
            <a:r>
              <a:rPr lang="en" sz="2400" smtClean="0"/>
              <a:t>Frequent immune disorders</a:t>
            </a:r>
          </a:p>
          <a:p>
            <a:r>
              <a:rPr lang="en" sz="2400" smtClean="0"/>
              <a:t>PAS positivity and glycophorin A</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Title 1"/>
          <p:cNvSpPr>
            <a:spLocks noGrp="1" noChangeArrowheads="1"/>
          </p:cNvSpPr>
          <p:nvPr>
            <p:ph type="title"/>
          </p:nvPr>
        </p:nvSpPr>
        <p:spPr/>
        <p:txBody>
          <a:bodyPr/>
          <a:lstStyle/>
          <a:p>
            <a:r>
              <a:rPr lang="en" smtClean="0"/>
              <a:t>Acute myeloid/non-lymphoblastic leukemia/</a:t>
            </a:r>
          </a:p>
        </p:txBody>
      </p:sp>
      <p:sp>
        <p:nvSpPr>
          <p:cNvPr id="68610" name="Content Placeholder 2"/>
          <p:cNvSpPr>
            <a:spLocks noGrp="1" noChangeArrowheads="1"/>
          </p:cNvSpPr>
          <p:nvPr>
            <p:ph idx="1"/>
          </p:nvPr>
        </p:nvSpPr>
        <p:spPr/>
        <p:txBody>
          <a:bodyPr/>
          <a:lstStyle/>
          <a:p>
            <a:r>
              <a:rPr lang="en" smtClean="0"/>
              <a:t>Acute promyelocytic leukemia M3</a:t>
            </a:r>
          </a:p>
          <a:p>
            <a:r>
              <a:rPr lang="en" sz="2400" smtClean="0"/>
              <a:t>From 6 to 10% of AML</a:t>
            </a:r>
          </a:p>
          <a:p>
            <a:r>
              <a:rPr lang="en" sz="2400" smtClean="0"/>
              <a:t>Hyperleukocyte forms over 200,000- lkcs</a:t>
            </a:r>
          </a:p>
          <a:p>
            <a:r>
              <a:rPr lang="en" sz="2400" smtClean="0"/>
              <a:t>Hemorrhagic syndrome - a large amount of tissue thromboplastin</a:t>
            </a:r>
          </a:p>
          <a:p>
            <a:r>
              <a:rPr lang="en" sz="2400" smtClean="0"/>
              <a:t>Translocation 15-17</a:t>
            </a:r>
          </a:p>
          <a:p>
            <a:r>
              <a:rPr lang="en" sz="2400" smtClean="0"/>
              <a:t>Good prognosis - with modern treatment - anthracyclines with ATRA</a:t>
            </a:r>
          </a:p>
          <a:p>
            <a:r>
              <a:rPr lang="en" sz="2400" smtClean="0"/>
              <a:t>Long-term remissions and healing over 90%/in achieved remissions/</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Title 1"/>
          <p:cNvSpPr>
            <a:spLocks noGrp="1" noChangeArrowheads="1"/>
          </p:cNvSpPr>
          <p:nvPr>
            <p:ph type="title"/>
          </p:nvPr>
        </p:nvSpPr>
        <p:spPr/>
        <p:txBody>
          <a:bodyPr/>
          <a:lstStyle/>
          <a:p>
            <a:r>
              <a:rPr lang="en" smtClean="0"/>
              <a:t>Acute myeloid/non-lymphoblastic leukemia/</a:t>
            </a:r>
          </a:p>
        </p:txBody>
      </p:sp>
      <p:sp>
        <p:nvSpPr>
          <p:cNvPr id="69634" name="Content Placeholder 2"/>
          <p:cNvSpPr>
            <a:spLocks noGrp="1" noChangeArrowheads="1"/>
          </p:cNvSpPr>
          <p:nvPr>
            <p:ph idx="1"/>
          </p:nvPr>
        </p:nvSpPr>
        <p:spPr/>
        <p:txBody>
          <a:bodyPr/>
          <a:lstStyle/>
          <a:p>
            <a:r>
              <a:rPr lang="en" u="sng" dirty="0" smtClean="0"/>
              <a:t>Acute myelocytic leukemia M4</a:t>
            </a:r>
          </a:p>
          <a:p>
            <a:r>
              <a:rPr lang="en" sz="2800" dirty="0" smtClean="0"/>
              <a:t>Double esterase staining positive</a:t>
            </a:r>
          </a:p>
          <a:p>
            <a:r>
              <a:rPr lang="en" sz="2800" dirty="0" smtClean="0"/>
              <a:t>Muramidase enzyme in plasma and urine</a:t>
            </a:r>
          </a:p>
          <a:p>
            <a:r>
              <a:rPr lang="en" sz="2800" dirty="0" smtClean="0"/>
              <a:t>Subtype with eosinophilia</a:t>
            </a:r>
          </a:p>
          <a:p>
            <a:r>
              <a:rPr lang="en" sz="2800" dirty="0" smtClean="0"/>
              <a:t>Disorders on chromosome 16</a:t>
            </a:r>
          </a:p>
          <a:p>
            <a:r>
              <a:rPr lang="en" sz="2800" dirty="0" smtClean="0"/>
              <a:t>A good prognostic sign</a:t>
            </a:r>
          </a:p>
          <a:p>
            <a:endParaRPr lang="en-US" sz="2800" dirty="0" smtClean="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Title 1"/>
          <p:cNvSpPr>
            <a:spLocks noGrp="1" noChangeArrowheads="1"/>
          </p:cNvSpPr>
          <p:nvPr>
            <p:ph type="title"/>
          </p:nvPr>
        </p:nvSpPr>
        <p:spPr/>
        <p:txBody>
          <a:bodyPr/>
          <a:lstStyle/>
          <a:p>
            <a:r>
              <a:rPr lang="en" smtClean="0"/>
              <a:t>Acute myeloid/non-lymphoblastic leukemia/</a:t>
            </a:r>
          </a:p>
        </p:txBody>
      </p:sp>
      <p:sp>
        <p:nvSpPr>
          <p:cNvPr id="70658" name="Content Placeholder 2"/>
          <p:cNvSpPr>
            <a:spLocks noGrp="1" noChangeArrowheads="1"/>
          </p:cNvSpPr>
          <p:nvPr>
            <p:ph idx="1"/>
          </p:nvPr>
        </p:nvSpPr>
        <p:spPr/>
        <p:txBody>
          <a:bodyPr/>
          <a:lstStyle/>
          <a:p>
            <a:r>
              <a:rPr lang="en" smtClean="0"/>
              <a:t>Acute monocytic leukemiaM5</a:t>
            </a:r>
          </a:p>
          <a:p>
            <a:r>
              <a:rPr lang="en" sz="2800" smtClean="0"/>
              <a:t>Atypical ponocytes positive staining for butyrate esterase</a:t>
            </a:r>
          </a:p>
          <a:p>
            <a:r>
              <a:rPr lang="en" sz="2800" smtClean="0"/>
              <a:t>Erythrophagocytosis</a:t>
            </a:r>
          </a:p>
          <a:p>
            <a:r>
              <a:rPr lang="en" sz="2800" smtClean="0"/>
              <a:t>Increased muramidase</a:t>
            </a:r>
          </a:p>
          <a:p>
            <a:r>
              <a:rPr lang="en" sz="2800" smtClean="0"/>
              <a:t>Leukemic infiltrates in the right lung, kidneys, colon, rectum, lymph glands, larynx</a:t>
            </a:r>
          </a:p>
          <a:p>
            <a:r>
              <a:rPr lang="en" sz="2800" smtClean="0"/>
              <a:t>Bad prognosis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noChangeArrowheads="1"/>
          </p:cNvSpPr>
          <p:nvPr>
            <p:ph type="title"/>
          </p:nvPr>
        </p:nvSpPr>
        <p:spPr/>
        <p:txBody>
          <a:bodyPr/>
          <a:lstStyle/>
          <a:p>
            <a:r>
              <a:rPr lang="en" smtClean="0"/>
              <a:t>Acute myeloid/non-lymphoblastic leukemia/</a:t>
            </a:r>
          </a:p>
        </p:txBody>
      </p:sp>
      <p:sp>
        <p:nvSpPr>
          <p:cNvPr id="71682" name="Content Placeholder 2"/>
          <p:cNvSpPr>
            <a:spLocks noGrp="1" noChangeArrowheads="1"/>
          </p:cNvSpPr>
          <p:nvPr>
            <p:ph idx="1"/>
          </p:nvPr>
        </p:nvSpPr>
        <p:spPr/>
        <p:txBody>
          <a:bodyPr/>
          <a:lstStyle/>
          <a:p>
            <a:r>
              <a:rPr lang="en" sz="2400" smtClean="0"/>
              <a:t>Acute megakaryoblastic leukemia M7</a:t>
            </a:r>
          </a:p>
          <a:p>
            <a:r>
              <a:rPr lang="en" sz="2400" smtClean="0"/>
              <a:t>1931 described by von Boros and Korany</a:t>
            </a:r>
          </a:p>
          <a:p>
            <a:r>
              <a:rPr lang="en" sz="2400" smtClean="0"/>
              <a:t>Rapid fatal flow</a:t>
            </a:r>
          </a:p>
          <a:p>
            <a:r>
              <a:rPr lang="en" sz="2400" smtClean="0"/>
              <a:t>Pronounced myelofibrosis</a:t>
            </a:r>
          </a:p>
          <a:p>
            <a:r>
              <a:rPr lang="en" sz="2400" smtClean="0"/>
              <a:t>Sometimes in the blast transformation of CML</a:t>
            </a:r>
          </a:p>
          <a:p>
            <a:r>
              <a:rPr lang="en" sz="2400" smtClean="0"/>
              <a:t>Pancytopenia in peripheral blood</a:t>
            </a:r>
          </a:p>
          <a:p>
            <a:r>
              <a:rPr lang="en" sz="2400" smtClean="0"/>
              <a:t>Atypical megakaryoblasts with cytoplasmic discharges</a:t>
            </a:r>
          </a:p>
          <a:p>
            <a:r>
              <a:rPr lang="en" sz="2400" smtClean="0"/>
              <a:t>Very bad forecast for over a year</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noChangeArrowheads="1"/>
          </p:cNvSpPr>
          <p:nvPr>
            <p:ph type="title"/>
          </p:nvPr>
        </p:nvSpPr>
        <p:spPr/>
        <p:txBody>
          <a:bodyPr/>
          <a:lstStyle/>
          <a:p>
            <a:r>
              <a:rPr lang="en" smtClean="0"/>
              <a:t>Acute myeloid/non-lymphoblastic leukemia/</a:t>
            </a:r>
          </a:p>
        </p:txBody>
      </p:sp>
      <p:sp>
        <p:nvSpPr>
          <p:cNvPr id="72706" name="Content Placeholder 2"/>
          <p:cNvSpPr>
            <a:spLocks noGrp="1" noChangeArrowheads="1"/>
          </p:cNvSpPr>
          <p:nvPr>
            <p:ph idx="1"/>
          </p:nvPr>
        </p:nvSpPr>
        <p:spPr/>
        <p:txBody>
          <a:bodyPr/>
          <a:lstStyle/>
          <a:p>
            <a:r>
              <a:rPr lang="en" smtClean="0"/>
              <a:t>Acute mast cell leukemia</a:t>
            </a:r>
          </a:p>
          <a:p>
            <a:r>
              <a:rPr lang="en" sz="2400" smtClean="0"/>
              <a:t>A rare form of tissue mast cell swelling</a:t>
            </a:r>
          </a:p>
          <a:p>
            <a:r>
              <a:rPr lang="en" sz="2400" smtClean="0"/>
              <a:t>Dense basophilic granules covering the nucleus of the cell</a:t>
            </a:r>
          </a:p>
          <a:p>
            <a:r>
              <a:rPr lang="en" sz="2400" smtClean="0"/>
              <a:t>Granules rich in histamine and heparin</a:t>
            </a:r>
          </a:p>
          <a:p>
            <a:r>
              <a:rPr lang="en" sz="2400" smtClean="0"/>
              <a:t>Hepatsplenomegaly</a:t>
            </a:r>
          </a:p>
          <a:p>
            <a:r>
              <a:rPr lang="en" sz="2400" smtClean="0"/>
              <a:t>Ulcer disease</a:t>
            </a:r>
          </a:p>
          <a:p>
            <a:r>
              <a:rPr lang="en" sz="2400" smtClean="0"/>
              <a:t>It is preceded by long-term tissue mastocytosis</a:t>
            </a:r>
          </a:p>
          <a:p>
            <a:r>
              <a:rPr lang="en" sz="2400" smtClean="0"/>
              <a:t>The prognosis is bad</a:t>
            </a:r>
          </a:p>
          <a:p>
            <a:endParaRPr lang="en-US" sz="2800" smtClean="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noChangeArrowheads="1"/>
          </p:cNvSpPr>
          <p:nvPr>
            <p:ph type="title"/>
          </p:nvPr>
        </p:nvSpPr>
        <p:spPr/>
        <p:txBody>
          <a:bodyPr/>
          <a:lstStyle/>
          <a:p>
            <a:r>
              <a:rPr lang="en" smtClean="0"/>
              <a:t>Acute myeloid/non-lymphoblastic leukemia/</a:t>
            </a:r>
          </a:p>
        </p:txBody>
      </p:sp>
      <p:sp>
        <p:nvSpPr>
          <p:cNvPr id="73730" name="Content Placeholder 2"/>
          <p:cNvSpPr>
            <a:spLocks noGrp="1" noChangeArrowheads="1"/>
          </p:cNvSpPr>
          <p:nvPr>
            <p:ph idx="1"/>
          </p:nvPr>
        </p:nvSpPr>
        <p:spPr/>
        <p:txBody>
          <a:bodyPr/>
          <a:lstStyle/>
          <a:p>
            <a:r>
              <a:rPr lang="en" smtClean="0"/>
              <a:t>Acute plasmacytic leukemia</a:t>
            </a:r>
          </a:p>
          <a:p>
            <a:r>
              <a:rPr lang="en" sz="2800" smtClean="0"/>
              <a:t>Rare form - about 100 cases described</a:t>
            </a:r>
          </a:p>
          <a:p>
            <a:r>
              <a:rPr lang="en" sz="2800" smtClean="0"/>
              <a:t>Plasmacytosis in peripheral blood</a:t>
            </a:r>
          </a:p>
          <a:p>
            <a:r>
              <a:rPr lang="en" sz="2800" smtClean="0"/>
              <a:t>No bone lesions</a:t>
            </a:r>
          </a:p>
          <a:p>
            <a:r>
              <a:rPr lang="en" sz="2800" smtClean="0"/>
              <a:t>Rapid fluid flow</a:t>
            </a:r>
          </a:p>
          <a:p>
            <a:r>
              <a:rPr lang="en" sz="2800" smtClean="0"/>
              <a:t>It differs from myeloma in its clinical picture</a:t>
            </a:r>
          </a:p>
          <a:p>
            <a:r>
              <a:rPr lang="en" sz="2800" smtClean="0"/>
              <a:t>Bad prognosis</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noChangeArrowheads="1"/>
          </p:cNvSpPr>
          <p:nvPr>
            <p:ph type="title"/>
          </p:nvPr>
        </p:nvSpPr>
        <p:spPr/>
        <p:txBody>
          <a:bodyPr/>
          <a:lstStyle/>
          <a:p>
            <a:r>
              <a:rPr lang="en" smtClean="0"/>
              <a:t>Acute myeloid/non-lymphoblastic leukemia/</a:t>
            </a:r>
          </a:p>
        </p:txBody>
      </p:sp>
      <p:sp>
        <p:nvSpPr>
          <p:cNvPr id="74754" name="Content Placeholder 2"/>
          <p:cNvSpPr>
            <a:spLocks noGrp="1" noChangeArrowheads="1"/>
          </p:cNvSpPr>
          <p:nvPr>
            <p:ph idx="1"/>
          </p:nvPr>
        </p:nvSpPr>
        <p:spPr/>
        <p:txBody>
          <a:bodyPr/>
          <a:lstStyle/>
          <a:p>
            <a:r>
              <a:rPr lang="en" sz="2400" smtClean="0"/>
              <a:t>Acute myeloid leukemia of newborns</a:t>
            </a:r>
          </a:p>
          <a:p>
            <a:r>
              <a:rPr lang="en" sz="2400" smtClean="0"/>
              <a:t>Purple</a:t>
            </a:r>
          </a:p>
          <a:p>
            <a:r>
              <a:rPr lang="en" sz="2400" smtClean="0"/>
              <a:t>Hepatosplenomegaly</a:t>
            </a:r>
          </a:p>
          <a:p>
            <a:r>
              <a:rPr lang="en" sz="2400" smtClean="0"/>
              <a:t>Leukemic infiltrates in the skin</a:t>
            </a:r>
          </a:p>
          <a:p>
            <a:r>
              <a:rPr lang="en" sz="2400" smtClean="0"/>
              <a:t>Often associated with Down syndrome and other chromosomal aberrations</a:t>
            </a:r>
          </a:p>
          <a:p>
            <a:r>
              <a:rPr lang="en" sz="2400" smtClean="0"/>
              <a:t>Bad prognosis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itle 1"/>
          <p:cNvSpPr>
            <a:spLocks noGrp="1" noChangeArrowheads="1"/>
          </p:cNvSpPr>
          <p:nvPr>
            <p:ph type="title"/>
          </p:nvPr>
        </p:nvSpPr>
        <p:spPr>
          <a:xfrm>
            <a:off x="457200" y="1062038"/>
            <a:ext cx="8229600" cy="134937"/>
          </a:xfrm>
        </p:spPr>
        <p:txBody>
          <a:bodyPr/>
          <a:lstStyle/>
          <a:p>
            <a:endParaRPr lang="en-US" smtClean="0"/>
          </a:p>
        </p:txBody>
      </p:sp>
      <p:sp>
        <p:nvSpPr>
          <p:cNvPr id="8194" name="Content Placeholder 2"/>
          <p:cNvSpPr>
            <a:spLocks noGrp="1" noChangeArrowheads="1"/>
          </p:cNvSpPr>
          <p:nvPr>
            <p:ph idx="1"/>
          </p:nvPr>
        </p:nvSpPr>
        <p:spPr>
          <a:xfrm>
            <a:off x="457200" y="1557338"/>
            <a:ext cx="8229600" cy="4535487"/>
          </a:xfrm>
        </p:spPr>
        <p:txBody>
          <a:bodyPr/>
          <a:lstStyle/>
          <a:p>
            <a:r>
              <a:rPr lang="en" sz="2800" smtClean="0"/>
              <a:t>Daily production of neutrophils 1.5 x 10 </a:t>
            </a:r>
            <a:r>
              <a:rPr lang="en" sz="2800" baseline="30000" smtClean="0"/>
              <a:t>9 </a:t>
            </a:r>
            <a:r>
              <a:rPr lang="en" sz="2800" smtClean="0"/>
              <a:t>∕ kg</a:t>
            </a:r>
            <a:r>
              <a:rPr lang="sr-Latn-CS" sz="2800" smtClean="0"/>
              <a:t/>
            </a:r>
            <a:br>
              <a:rPr lang="sr-Latn-CS" sz="2800" smtClean="0"/>
            </a:br>
            <a:r>
              <a:rPr lang="en" sz="2800" smtClean="0"/>
              <a:t> </a:t>
            </a:r>
            <a:r>
              <a:rPr lang="sr-Latn-CS" sz="2800" smtClean="0"/>
              <a:t/>
            </a:r>
            <a:br>
              <a:rPr lang="sr-Latn-CS" sz="2800" smtClean="0"/>
            </a:br>
            <a:r>
              <a:rPr lang="en" sz="2800" smtClean="0"/>
              <a:t>Bone marrow (90 - 95%)</a:t>
            </a:r>
            <a:r>
              <a:rPr lang="en" sz="2800" u="sng" smtClean="0"/>
              <a:t> </a:t>
            </a:r>
            <a:r>
              <a:rPr lang="sr-Latn-CS" sz="2800" u="sng" smtClean="0"/>
              <a:t/>
            </a:r>
            <a:br>
              <a:rPr lang="sr-Latn-CS" sz="2800" u="sng" smtClean="0"/>
            </a:br>
            <a:r>
              <a:rPr lang="en" sz="2800" smtClean="0"/>
              <a:t>- mitotic division </a:t>
            </a:r>
            <a:r>
              <a:rPr lang="sr-Latn-CS" sz="2800" smtClean="0"/>
              <a:t/>
            </a:r>
            <a:br>
              <a:rPr lang="sr-Latn-CS" sz="2800" smtClean="0"/>
            </a:br>
            <a:r>
              <a:rPr lang="en" sz="2800" smtClean="0"/>
              <a:t>- maturation section </a:t>
            </a:r>
            <a:r>
              <a:rPr lang="sr-Latn-CS" sz="2800" smtClean="0"/>
              <a:t/>
            </a:r>
            <a:br>
              <a:rPr lang="sr-Latn-CS" sz="2800" smtClean="0"/>
            </a:br>
            <a:r>
              <a:rPr lang="en" sz="2800" smtClean="0"/>
              <a:t>- storage compartment </a:t>
            </a:r>
            <a:r>
              <a:rPr lang="sr-Latn-CS" sz="2800" smtClean="0"/>
              <a:t/>
            </a:r>
            <a:br>
              <a:rPr lang="sr-Latn-CS" sz="2800" smtClean="0"/>
            </a:br>
            <a:r>
              <a:rPr lang="en" sz="2800" smtClean="0"/>
              <a:t>Outside the bone marrow</a:t>
            </a:r>
            <a:r>
              <a:rPr lang="en" sz="2800" u="sng" smtClean="0"/>
              <a:t> </a:t>
            </a:r>
            <a:r>
              <a:rPr lang="sr-Latn-CS" sz="2800" u="sng" smtClean="0"/>
              <a:t/>
            </a:r>
            <a:br>
              <a:rPr lang="sr-Latn-CS" sz="2800" u="sng" smtClean="0"/>
            </a:br>
            <a:r>
              <a:rPr lang="en" sz="2800" smtClean="0"/>
              <a:t>- circulating section (2%) </a:t>
            </a:r>
            <a:r>
              <a:rPr lang="sr-Latn-CS" sz="2800" smtClean="0"/>
              <a:t/>
            </a:r>
            <a:br>
              <a:rPr lang="sr-Latn-CS" sz="2800" smtClean="0"/>
            </a:br>
            <a:r>
              <a:rPr lang="en" sz="2800" smtClean="0"/>
              <a:t>- marginal section (3%)</a:t>
            </a:r>
            <a:endParaRPr lang="en-US" sz="2800" smtClean="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noChangeArrowheads="1"/>
          </p:cNvSpPr>
          <p:nvPr>
            <p:ph type="title"/>
          </p:nvPr>
        </p:nvSpPr>
        <p:spPr/>
        <p:txBody>
          <a:bodyPr/>
          <a:lstStyle/>
          <a:p>
            <a:r>
              <a:rPr lang="en" smtClean="0"/>
              <a:t>Diagnostics of acute leukemias</a:t>
            </a:r>
          </a:p>
        </p:txBody>
      </p:sp>
      <p:sp>
        <p:nvSpPr>
          <p:cNvPr id="75778" name="Content Placeholder 2"/>
          <p:cNvSpPr>
            <a:spLocks noGrp="1" noChangeArrowheads="1"/>
          </p:cNvSpPr>
          <p:nvPr>
            <p:ph idx="1"/>
          </p:nvPr>
        </p:nvSpPr>
        <p:spPr/>
        <p:txBody>
          <a:bodyPr/>
          <a:lstStyle/>
          <a:p>
            <a:r>
              <a:rPr lang="en" dirty="0" smtClean="0"/>
              <a:t>Bone marrow puncture with histochemical staining</a:t>
            </a:r>
          </a:p>
          <a:p>
            <a:r>
              <a:rPr lang="en" dirty="0" smtClean="0"/>
              <a:t>Bone marrow biopsy with immunohistochemical staining</a:t>
            </a:r>
          </a:p>
          <a:p>
            <a:r>
              <a:rPr lang="en" dirty="0" smtClean="0"/>
              <a:t>Cytogenetics</a:t>
            </a:r>
          </a:p>
          <a:p>
            <a:r>
              <a:rPr lang="en" dirty="0" smtClean="0"/>
              <a:t>FISH</a:t>
            </a:r>
          </a:p>
          <a:p>
            <a:r>
              <a:rPr lang="en" dirty="0" smtClean="0"/>
              <a:t>PCR processing</a:t>
            </a:r>
          </a:p>
          <a:p>
            <a:r>
              <a:rPr lang="en" dirty="0" smtClean="0"/>
              <a:t>Genetic analysis</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noChangeArrowheads="1"/>
          </p:cNvSpPr>
          <p:nvPr>
            <p:ph type="title"/>
          </p:nvPr>
        </p:nvSpPr>
        <p:spPr/>
        <p:txBody>
          <a:bodyPr/>
          <a:lstStyle/>
          <a:p>
            <a:r>
              <a:rPr lang="en" b="1" smtClean="0"/>
              <a:t>Treatment of acute leukemias</a:t>
            </a:r>
          </a:p>
        </p:txBody>
      </p:sp>
      <p:sp>
        <p:nvSpPr>
          <p:cNvPr id="76802" name="Content Placeholder 2"/>
          <p:cNvSpPr>
            <a:spLocks noGrp="1" noChangeArrowheads="1"/>
          </p:cNvSpPr>
          <p:nvPr>
            <p:ph idx="1"/>
          </p:nvPr>
        </p:nvSpPr>
        <p:spPr/>
        <p:txBody>
          <a:bodyPr/>
          <a:lstStyle/>
          <a:p>
            <a:pPr marL="0" indent="0">
              <a:buFontTx/>
              <a:buNone/>
            </a:pPr>
            <a:r>
              <a:rPr lang="en" smtClean="0"/>
              <a:t>Chemotherapy</a:t>
            </a:r>
          </a:p>
          <a:p>
            <a:pPr marL="0" indent="0">
              <a:buFontTx/>
              <a:buNone/>
            </a:pPr>
            <a:r>
              <a:rPr lang="en" smtClean="0"/>
              <a:t>Hematopoietic stem cell transplantation</a:t>
            </a:r>
          </a:p>
          <a:p>
            <a:pPr marL="0" indent="0">
              <a:buFontTx/>
              <a:buNone/>
            </a:pPr>
            <a:r>
              <a:rPr lang="en" smtClean="0"/>
              <a:t>Allogeneic transplantation</a:t>
            </a:r>
          </a:p>
          <a:p>
            <a:pPr marL="0" indent="0">
              <a:buFontTx/>
              <a:buNone/>
            </a:pPr>
            <a:r>
              <a:rPr lang="en" smtClean="0"/>
              <a:t>Autologous transplantation</a:t>
            </a: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noChangeArrowheads="1"/>
          </p:cNvSpPr>
          <p:nvPr>
            <p:ph type="title"/>
          </p:nvPr>
        </p:nvSpPr>
        <p:spPr/>
        <p:txBody>
          <a:bodyPr/>
          <a:lstStyle/>
          <a:p>
            <a:r>
              <a:rPr lang="en" smtClean="0"/>
              <a:t>Chemotherapy</a:t>
            </a:r>
          </a:p>
        </p:txBody>
      </p:sp>
      <p:sp>
        <p:nvSpPr>
          <p:cNvPr id="77826" name="Content Placeholder 2"/>
          <p:cNvSpPr>
            <a:spLocks noGrp="1" noChangeArrowheads="1"/>
          </p:cNvSpPr>
          <p:nvPr>
            <p:ph idx="1"/>
          </p:nvPr>
        </p:nvSpPr>
        <p:spPr/>
        <p:txBody>
          <a:bodyPr/>
          <a:lstStyle/>
          <a:p>
            <a:r>
              <a:rPr lang="en" smtClean="0"/>
              <a:t>Induction</a:t>
            </a:r>
          </a:p>
          <a:p>
            <a:r>
              <a:rPr lang="en" smtClean="0"/>
              <a:t>Consolidation-possible transplantation</a:t>
            </a:r>
          </a:p>
          <a:p>
            <a:r>
              <a:rPr lang="en" smtClean="0"/>
              <a:t>CNS prophylaxis a</a:t>
            </a:r>
          </a:p>
          <a:p>
            <a:r>
              <a:rPr lang="en" smtClean="0"/>
              <a:t>Maintenance therapy</a:t>
            </a:r>
          </a:p>
          <a:p>
            <a:r>
              <a:rPr lang="en" smtClean="0"/>
              <a:t>Late intensification</a:t>
            </a:r>
          </a:p>
          <a:p>
            <a:r>
              <a:rPr lang="en" smtClean="0"/>
              <a:t>Maintenance therapy</a:t>
            </a: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noChangeArrowheads="1"/>
          </p:cNvSpPr>
          <p:nvPr>
            <p:ph type="title"/>
          </p:nvPr>
        </p:nvSpPr>
        <p:spPr/>
        <p:txBody>
          <a:bodyPr/>
          <a:lstStyle/>
          <a:p>
            <a:r>
              <a:rPr lang="en" smtClean="0"/>
              <a:t>Standard protocols</a:t>
            </a:r>
          </a:p>
        </p:txBody>
      </p:sp>
      <p:sp>
        <p:nvSpPr>
          <p:cNvPr id="78850" name="Content Placeholder 2"/>
          <p:cNvSpPr>
            <a:spLocks noGrp="1" noChangeArrowheads="1"/>
          </p:cNvSpPr>
          <p:nvPr>
            <p:ph idx="1"/>
          </p:nvPr>
        </p:nvSpPr>
        <p:spPr/>
        <p:txBody>
          <a:bodyPr/>
          <a:lstStyle/>
          <a:p>
            <a:r>
              <a:rPr lang="en" smtClean="0"/>
              <a:t>For ALL Hiper CVAD</a:t>
            </a:r>
          </a:p>
          <a:p>
            <a:r>
              <a:rPr lang="en" smtClean="0"/>
              <a:t>For AML protocol 3+7(5)</a:t>
            </a:r>
          </a:p>
          <a:p>
            <a:r>
              <a:rPr lang="en" smtClean="0"/>
              <a:t>Stem cell transplantation</a:t>
            </a:r>
          </a:p>
          <a:p>
            <a:r>
              <a:rPr lang="en" smtClean="0"/>
              <a:t>Clinical studies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Title 1"/>
          <p:cNvSpPr>
            <a:spLocks noGrp="1" noChangeArrowheads="1"/>
          </p:cNvSpPr>
          <p:nvPr>
            <p:ph type="title"/>
          </p:nvPr>
        </p:nvSpPr>
        <p:spPr/>
        <p:txBody>
          <a:bodyPr/>
          <a:lstStyle/>
          <a:p>
            <a:r>
              <a:rPr lang="en" smtClean="0"/>
              <a:t>Leukocytes</a:t>
            </a:r>
          </a:p>
        </p:txBody>
      </p:sp>
      <p:sp>
        <p:nvSpPr>
          <p:cNvPr id="9218" name="Rectangle 2"/>
          <p:cNvSpPr>
            <a:spLocks noGrp="1" noChangeArrowheads="1"/>
          </p:cNvSpPr>
          <p:nvPr>
            <p:ph idx="1"/>
          </p:nvPr>
        </p:nvSpPr>
        <p:spPr>
          <a:xfrm>
            <a:off x="457200" y="2287588"/>
            <a:ext cx="8229600" cy="3949700"/>
          </a:xfrm>
        </p:spPr>
        <p:txBody>
          <a:bodyPr/>
          <a:lstStyle/>
          <a:p>
            <a:r>
              <a:rPr lang="en" sz="4000" smtClean="0"/>
              <a:t>In the bone marrow for 7 to 9 days</a:t>
            </a:r>
          </a:p>
          <a:p>
            <a:r>
              <a:rPr lang="en" sz="4000" smtClean="0"/>
              <a:t>In peripheral blood 3-6 hours</a:t>
            </a:r>
          </a:p>
          <a:p>
            <a:r>
              <a:rPr lang="en" sz="4000" smtClean="0"/>
              <a:t>In tissues 1-4 days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Title 1"/>
          <p:cNvSpPr>
            <a:spLocks noGrp="1" noChangeArrowheads="1"/>
          </p:cNvSpPr>
          <p:nvPr>
            <p:ph type="title"/>
          </p:nvPr>
        </p:nvSpPr>
        <p:spPr/>
        <p:txBody>
          <a:bodyPr/>
          <a:lstStyle/>
          <a:p>
            <a:r>
              <a:rPr lang="en" smtClean="0"/>
              <a:t>Epidemiology</a:t>
            </a:r>
          </a:p>
        </p:txBody>
      </p:sp>
      <p:sp>
        <p:nvSpPr>
          <p:cNvPr id="10242" name="Content Placeholder 2"/>
          <p:cNvSpPr>
            <a:spLocks noGrp="1" noChangeArrowheads="1"/>
          </p:cNvSpPr>
          <p:nvPr>
            <p:ph idx="1"/>
          </p:nvPr>
        </p:nvSpPr>
        <p:spPr/>
        <p:txBody>
          <a:bodyPr/>
          <a:lstStyle/>
          <a:p>
            <a:r>
              <a:rPr lang="en" sz="2800" smtClean="0"/>
              <a:t>10% of malignant diseases</a:t>
            </a:r>
          </a:p>
          <a:p>
            <a:r>
              <a:rPr lang="en" sz="2800" smtClean="0"/>
              <a:t>95% of malignant diseases in children</a:t>
            </a:r>
          </a:p>
          <a:p>
            <a:r>
              <a:rPr lang="en" sz="2800" smtClean="0"/>
              <a:t>Incidence of acute leukemias 3-6 per 100,000 inhabitants</a:t>
            </a:r>
          </a:p>
          <a:p>
            <a:r>
              <a:rPr lang="en" sz="2800" smtClean="0"/>
              <a:t>ALL most common in children - AML in the elderly</a:t>
            </a:r>
          </a:p>
          <a:p>
            <a:r>
              <a:rPr lang="en" sz="2800" smtClean="0"/>
              <a:t>Greater frequency in males</a:t>
            </a:r>
          </a:p>
          <a:p>
            <a:endParaRPr lang="en-US" sz="280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1992</TotalTime>
  <Words>1944</Words>
  <Application>Microsoft Office PowerPoint</Application>
  <PresentationFormat>On-screen Show (4:3)</PresentationFormat>
  <Paragraphs>432</Paragraphs>
  <Slides>73</Slides>
  <Notes>3</Notes>
  <HiddenSlides>0</HiddenSlides>
  <MMClips>0</MMClips>
  <ScaleCrop>false</ScaleCrop>
  <HeadingPairs>
    <vt:vector size="4" baseType="variant">
      <vt:variant>
        <vt:lpstr>Theme</vt:lpstr>
      </vt:variant>
      <vt:variant>
        <vt:i4>1</vt:i4>
      </vt:variant>
      <vt:variant>
        <vt:lpstr>Slide Titles</vt:lpstr>
      </vt:variant>
      <vt:variant>
        <vt:i4>73</vt:i4>
      </vt:variant>
    </vt:vector>
  </HeadingPairs>
  <TitlesOfParts>
    <vt:vector size="74" baseType="lpstr">
      <vt:lpstr>Default Design</vt:lpstr>
      <vt:lpstr>  Internal medicine 2   Diseases of pluripotent stem cells  Acute leukemia</vt:lpstr>
      <vt:lpstr>Slide 2</vt:lpstr>
      <vt:lpstr>Pluripotent stem cell differentiation</vt:lpstr>
      <vt:lpstr>HISTORY</vt:lpstr>
      <vt:lpstr>The pluripotent stem cell concept</vt:lpstr>
      <vt:lpstr>HISTORY</vt:lpstr>
      <vt:lpstr>Slide 7</vt:lpstr>
      <vt:lpstr>Leukocytes</vt:lpstr>
      <vt:lpstr>Epidemiology</vt:lpstr>
      <vt:lpstr>Pluripotent stem cell diseases</vt:lpstr>
      <vt:lpstr>MYELOAPLASIA</vt:lpstr>
      <vt:lpstr>MYELODYSPLAZIA</vt:lpstr>
      <vt:lpstr>MYELOPROLIFERATIVE DISEASES</vt:lpstr>
      <vt:lpstr>APLASTIC ANEMIA</vt:lpstr>
      <vt:lpstr>Slide 15</vt:lpstr>
      <vt:lpstr>Slide 16</vt:lpstr>
      <vt:lpstr>Epidemiology </vt:lpstr>
      <vt:lpstr>ETIOLOGY</vt:lpstr>
      <vt:lpstr>PATHOGENESIS</vt:lpstr>
      <vt:lpstr>CLINICAL PICTURE</vt:lpstr>
      <vt:lpstr>DIAGNOSTICS</vt:lpstr>
      <vt:lpstr>Differential diagnosis</vt:lpstr>
      <vt:lpstr>TREATMENT and prognosis</vt:lpstr>
      <vt:lpstr>Congenital disorders of stem disorders of hematopoiesis</vt:lpstr>
      <vt:lpstr>Myelodysplastic syndromes</vt:lpstr>
      <vt:lpstr>Paroxysmal nocturnal hemoglobinuria</vt:lpstr>
      <vt:lpstr>Myelodysplastic syndromes</vt:lpstr>
      <vt:lpstr>MYELODYSPLASIA SYNDROMES</vt:lpstr>
      <vt:lpstr>Myelodysplastic syndromes</vt:lpstr>
      <vt:lpstr>Myeloproliferative diseases</vt:lpstr>
      <vt:lpstr>Polycythemia vera</vt:lpstr>
      <vt:lpstr>Polycythemia</vt:lpstr>
      <vt:lpstr>Polycythemia vera</vt:lpstr>
      <vt:lpstr>Relative erythrocytosis</vt:lpstr>
      <vt:lpstr>Secondary erythrocytosis</vt:lpstr>
      <vt:lpstr>Primary thrombocythemia/essential/</vt:lpstr>
      <vt:lpstr>Primary myelofibrosis</vt:lpstr>
      <vt:lpstr>ACUTE LEUKEMIA</vt:lpstr>
      <vt:lpstr>Epidemiology</vt:lpstr>
      <vt:lpstr>Etiology</vt:lpstr>
      <vt:lpstr>ONCOGENS</vt:lpstr>
      <vt:lpstr>Etiology</vt:lpstr>
      <vt:lpstr>Pathogenesis </vt:lpstr>
      <vt:lpstr>Division of acute leukemias</vt:lpstr>
      <vt:lpstr>Acute leukemia definition  </vt:lpstr>
      <vt:lpstr>Acute myeloid leukemia  division according to FAB</vt:lpstr>
      <vt:lpstr>Acute lymphoblastic leukemia</vt:lpstr>
      <vt:lpstr>Clinical picture of acute leukemias</vt:lpstr>
      <vt:lpstr>Symptoms of cell disorders of normal hematopoietic  cytopenia</vt:lpstr>
      <vt:lpstr>Symptoms of cell disorders of normal hematopoietic  cytopenia</vt:lpstr>
      <vt:lpstr>Disorders of hemostasis</vt:lpstr>
      <vt:lpstr>Slide 52</vt:lpstr>
      <vt:lpstr>Infiltration of organs </vt:lpstr>
      <vt:lpstr>Acute lymphoblastic leukemia</vt:lpstr>
      <vt:lpstr>Acute lymphoblastic leukemia</vt:lpstr>
      <vt:lpstr>Acute lymphoblastic leukemia</vt:lpstr>
      <vt:lpstr>Acute lymphoblastic leukemia</vt:lpstr>
      <vt:lpstr>Acute 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Acute myeloid/non-lymphoblastic leukemia/</vt:lpstr>
      <vt:lpstr>Diagnostics of acute leukemias</vt:lpstr>
      <vt:lpstr>Treatment of acute leukemias</vt:lpstr>
      <vt:lpstr>Chemotherapy</vt:lpstr>
      <vt:lpstr>Standard protocols</vt:lpstr>
    </vt:vector>
  </TitlesOfParts>
  <Company>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Zeljko</cp:lastModifiedBy>
  <cp:revision>65</cp:revision>
  <dcterms:created xsi:type="dcterms:W3CDTF">2007-04-23T19:01:08Z</dcterms:created>
  <dcterms:modified xsi:type="dcterms:W3CDTF">2024-02-18T18:48:58Z</dcterms:modified>
</cp:coreProperties>
</file>