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329" r:id="rId2"/>
    <p:sldId id="330" r:id="rId3"/>
    <p:sldId id="331" r:id="rId4"/>
    <p:sldId id="332" r:id="rId5"/>
    <p:sldId id="333" r:id="rId6"/>
    <p:sldId id="334" r:id="rId7"/>
    <p:sldId id="335" r:id="rId8"/>
    <p:sldId id="336" r:id="rId9"/>
    <p:sldId id="337" r:id="rId10"/>
    <p:sldId id="338" r:id="rId11"/>
    <p:sldId id="339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5" r:id="rId26"/>
    <p:sldId id="276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90" r:id="rId36"/>
    <p:sldId id="291" r:id="rId37"/>
    <p:sldId id="293" r:id="rId38"/>
    <p:sldId id="306" r:id="rId39"/>
    <p:sldId id="307" r:id="rId40"/>
  </p:sldIdLst>
  <p:sldSz cx="9144000" cy="6858000" type="screen4x3"/>
  <p:notesSz cx="6858000" cy="9144000"/>
  <p:defaultTextStyle>
    <a:defPPr>
      <a:defRPr lang="e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62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="" xmlns:a16="http://schemas.microsoft.com/office/drawing/2014/main" id="{06D0C188-2051-324A-840E-97998E66FCC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65801E22-AD36-B84E-9EA5-D88A9E6F24D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044B51DF-D4B2-4663-912C-E1C36AD81176}" type="datetimeFigureOut">
              <a:rPr lang="sr-Latn-RS"/>
              <a:pPr>
                <a:defRPr/>
              </a:pPr>
              <a:t>5.2.2024.</a:t>
            </a:fld>
            <a:endParaRPr lang="sr-Latn-RS"/>
          </a:p>
        </p:txBody>
      </p:sp>
      <p:sp>
        <p:nvSpPr>
          <p:cNvPr id="4" name="Slide Image Placeholder 3">
            <a:extLst>
              <a:ext uri="{FF2B5EF4-FFF2-40B4-BE49-F238E27FC236}">
                <a16:creationId xmlns="" xmlns:a16="http://schemas.microsoft.com/office/drawing/2014/main" id="{BF3DFA68-4563-484B-AD11-90304757530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R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="" xmlns:a16="http://schemas.microsoft.com/office/drawing/2014/main" id="{9A934EBA-5CAB-704F-B072-FA1CF3DE0D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sr-Latn-RS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99981EE4-3459-764D-9224-6F230EED424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sr-Latn-R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1555A9EB-865A-FB4E-9E02-7155FB157DC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FC7B4E9-36BA-407F-877A-784939A7715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8182D13-0E0A-444B-BC5E-E79986817391}" type="slidenum">
              <a:rPr lang="en-US"/>
              <a:pPr/>
              <a:t>12</a:t>
            </a:fld>
            <a:endParaRPr lang="en-US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0ADEDB6-B64F-4055-ADC3-23FB4DADD10B}" type="slidenum">
              <a:rPr lang="en-US"/>
              <a:pPr/>
              <a:t>38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8075" y="652463"/>
            <a:ext cx="4637088" cy="34782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063" y="4264025"/>
            <a:ext cx="5353050" cy="40354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" smtClean="0"/>
              <a:t>KIT signaling begins when ATP binds to KIT’s membrane-proximal kinase domain.  This allows the binding of the substrate to be phosphorylated.  Following phosphate transfer, the phosphosubstrate is competent to bind to and activate downstream effector molecules.</a:t>
            </a:r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754063" y="8302625"/>
            <a:ext cx="5081587" cy="49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220" tIns="45610" rIns="91220" bIns="45610" anchor="b">
            <a:spAutoFit/>
          </a:bodyPr>
          <a:lstStyle/>
          <a:p>
            <a:pPr defTabSz="931863">
              <a:spcBef>
                <a:spcPct val="30000"/>
              </a:spcBef>
            </a:pPr>
            <a:r>
              <a:rPr lang="en" sz="800"/>
              <a:t>Savage DG, Antman KH. Imatinib</a:t>
            </a:r>
            <a:r>
              <a:rPr lang="en" sz="800">
                <a:cs typeface="Arial" charset="0"/>
              </a:rPr>
              <a:t> mesylate–a new oral targeted therapy. </a:t>
            </a:r>
            <a:r>
              <a:rPr lang="en" sz="800" i="1"/>
              <a:t>N Engl J Med.</a:t>
            </a:r>
            <a:r>
              <a:rPr lang="en" sz="800"/>
              <a:t> 2002;346:683-693.</a:t>
            </a:r>
          </a:p>
          <a:p>
            <a:pPr defTabSz="931863">
              <a:spcBef>
                <a:spcPct val="30000"/>
              </a:spcBef>
            </a:pPr>
            <a:r>
              <a:rPr lang="en" sz="800"/>
              <a:t>Scheijen B, Griffin JD. Tyrosine kinase oncogenes in normal hematopoiesis and hematological disease. </a:t>
            </a:r>
            <a:r>
              <a:rPr lang="de-DE" sz="800"/>
              <a:t/>
            </a:r>
            <a:br>
              <a:rPr lang="de-DE" sz="800"/>
            </a:br>
            <a:r>
              <a:rPr lang="en" sz="800" i="1"/>
              <a:t>Oncogene</a:t>
            </a:r>
            <a:r>
              <a:rPr lang="en" sz="800"/>
              <a:t>. 2002;21:3314-3333.</a:t>
            </a:r>
            <a:endParaRPr lang="en-US" sz="8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F8C984-16BF-4662-B8BD-AEC58BF06EBC}" type="slidenum">
              <a:rPr lang="en-US"/>
              <a:pPr/>
              <a:t>39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8075" y="652463"/>
            <a:ext cx="4637088" cy="3478212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4063" y="4264025"/>
            <a:ext cx="5353050" cy="40354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" smtClean="0"/>
              <a:t>At the molecular level, imatinib mesylate targets a specific part of the tyrosine kinase region in KIT, Bcr-Abl, and PDGFRA/B.</a:t>
            </a:r>
          </a:p>
          <a:p>
            <a:pPr eaLnBrk="1" hangingPunct="1">
              <a:spcBef>
                <a:spcPct val="0"/>
              </a:spcBef>
            </a:pPr>
            <a:r>
              <a:rPr lang="en" smtClean="0"/>
              <a:t>Based on its activity on Bcr-Abl, the proposed mechanism of action of imatinib mesylate in GIST is as follows:</a:t>
            </a:r>
          </a:p>
          <a:p>
            <a:pPr lvl="1" eaLnBrk="1" hangingPunct="1">
              <a:spcBef>
                <a:spcPct val="0"/>
              </a:spcBef>
            </a:pPr>
            <a:r>
              <a:rPr lang="en" smtClean="0"/>
              <a:t>Imatinib mesylate is an ATP-mimetic agent that binds KIT with greater affinity than ATP and at its ATP-binding site.</a:t>
            </a:r>
          </a:p>
          <a:p>
            <a:pPr lvl="1" eaLnBrk="1" hangingPunct="1">
              <a:spcBef>
                <a:spcPct val="0"/>
              </a:spcBef>
            </a:pPr>
            <a:r>
              <a:rPr lang="en" smtClean="0"/>
              <a:t>The tyrosine kinase activity of KIT is dependent on its ATPase activity.</a:t>
            </a:r>
          </a:p>
          <a:p>
            <a:pPr lvl="1" eaLnBrk="1" hangingPunct="1">
              <a:spcBef>
                <a:spcPct val="0"/>
              </a:spcBef>
            </a:pPr>
            <a:r>
              <a:rPr lang="en" smtClean="0"/>
              <a:t>KIT</a:t>
            </a:r>
            <a:r>
              <a:rPr lang="en" smtClean="0">
                <a:cs typeface="Arial" charset="0"/>
              </a:rPr>
              <a:t>-</a:t>
            </a:r>
            <a:r>
              <a:rPr lang="en" smtClean="0"/>
              <a:t>bound imatinib mesylate prevents ATP binding and hydrolysis and hence the tyrosine kinase action of KIT. </a:t>
            </a:r>
          </a:p>
          <a:p>
            <a:pPr lvl="2" eaLnBrk="1" hangingPunct="1">
              <a:spcBef>
                <a:spcPct val="0"/>
              </a:spcBef>
            </a:pPr>
            <a:r>
              <a:rPr lang="en" smtClean="0"/>
              <a:t>This blocks the downstream substrate of KIT, which is dependent on phosphorylation for activation.</a:t>
            </a:r>
          </a:p>
          <a:p>
            <a:pPr lvl="2" eaLnBrk="1" hangingPunct="1">
              <a:spcBef>
                <a:spcPct val="0"/>
              </a:spcBef>
            </a:pPr>
            <a:r>
              <a:rPr lang="en" smtClean="0"/>
              <a:t>This in turn blocks downstream signal transduction pathways activated by KIT.</a:t>
            </a:r>
          </a:p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754063" y="8302625"/>
            <a:ext cx="5081587" cy="498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lIns="91220" tIns="45610" rIns="91220" bIns="45610" anchor="b">
            <a:spAutoFit/>
          </a:bodyPr>
          <a:lstStyle/>
          <a:p>
            <a:pPr defTabSz="931863">
              <a:spcBef>
                <a:spcPct val="30000"/>
              </a:spcBef>
            </a:pPr>
            <a:r>
              <a:rPr lang="en" sz="800"/>
              <a:t>Savage DG, Antman KH. Imatinib</a:t>
            </a:r>
            <a:r>
              <a:rPr lang="en" sz="800">
                <a:cs typeface="Arial" charset="0"/>
              </a:rPr>
              <a:t> mesylate–a new oral targeted therapy. </a:t>
            </a:r>
            <a:r>
              <a:rPr lang="en" sz="800" i="1"/>
              <a:t>N Engl J Med.</a:t>
            </a:r>
            <a:r>
              <a:rPr lang="en" sz="800"/>
              <a:t> 2002;346:683-693.</a:t>
            </a:r>
          </a:p>
          <a:p>
            <a:pPr defTabSz="931863">
              <a:spcBef>
                <a:spcPct val="30000"/>
              </a:spcBef>
            </a:pPr>
            <a:r>
              <a:rPr lang="en" sz="800"/>
              <a:t>Scheijen B, Griffin JD. Tyrosine kinase oncogenes in normal hematopoiesis and hematological diseases. </a:t>
            </a:r>
            <a:r>
              <a:rPr lang="de-DE" sz="800"/>
              <a:t/>
            </a:r>
            <a:br>
              <a:rPr lang="de-DE" sz="800"/>
            </a:br>
            <a:r>
              <a:rPr lang="en" sz="800" i="1"/>
              <a:t>Oncogenes </a:t>
            </a:r>
            <a:r>
              <a:rPr lang="en" sz="800"/>
              <a:t>. 2002;21:3314-3333.</a:t>
            </a:r>
            <a:endParaRPr lang="en-US" sz="8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62038"/>
            <a:ext cx="2057400" cy="57515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62038"/>
            <a:ext cx="6019800" cy="57515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8758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0620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28758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r-Latn-CS" smtClean="0"/>
              <a:t>Click to edit Master text styles</a:t>
            </a:r>
          </a:p>
          <a:p>
            <a:pPr lvl="1"/>
            <a:r>
              <a:rPr lang="sr-Latn-CS" smtClean="0"/>
              <a:t>Second level</a:t>
            </a:r>
          </a:p>
          <a:p>
            <a:pPr lvl="2"/>
            <a:r>
              <a:rPr lang="sr-Latn-CS" smtClean="0"/>
              <a:t>Third level</a:t>
            </a:r>
          </a:p>
          <a:p>
            <a:pPr lvl="3"/>
            <a:r>
              <a:rPr lang="sr-Latn-CS" smtClean="0"/>
              <a:t>Fourth level</a:t>
            </a:r>
          </a:p>
          <a:p>
            <a:pPr lvl="4"/>
            <a:r>
              <a:rPr lang="sr-Latn-CS" smtClean="0"/>
              <a:t>Fifth level</a:t>
            </a:r>
          </a:p>
        </p:txBody>
      </p:sp>
      <p:pic>
        <p:nvPicPr>
          <p:cNvPr id="1028" name="Picture 8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000250" y="0"/>
            <a:ext cx="4857750" cy="1163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6" Type="http://schemas.openxmlformats.org/officeDocument/2006/relationships/image" Target="../media/image20.png"/><Relationship Id="rId11" Type="http://schemas.openxmlformats.org/officeDocument/2006/relationships/image" Target="../media/image23.png"/><Relationship Id="rId5" Type="http://schemas.openxmlformats.org/officeDocument/2006/relationships/image" Target="../media/image19.png"/><Relationship Id="rId10" Type="http://schemas.openxmlformats.org/officeDocument/2006/relationships/image" Target="../media/image16.png"/><Relationship Id="rId4" Type="http://schemas.openxmlformats.org/officeDocument/2006/relationships/image" Target="../media/image24.png"/><Relationship Id="rId9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Myeloproliferative diseases</a:t>
            </a:r>
          </a:p>
        </p:txBody>
      </p:sp>
      <p:sp>
        <p:nvSpPr>
          <p:cNvPr id="3074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smtClean="0"/>
              <a:t>Polycythemia vera</a:t>
            </a:r>
          </a:p>
          <a:p>
            <a:r>
              <a:rPr lang="en" smtClean="0"/>
              <a:t>Essential thrombocythemia</a:t>
            </a:r>
          </a:p>
          <a:p>
            <a:r>
              <a:rPr lang="en" smtClean="0"/>
              <a:t>Primary myelofibrosis</a:t>
            </a:r>
          </a:p>
          <a:p>
            <a:r>
              <a:rPr lang="en" smtClean="0"/>
              <a:t>Chronic myeloid leukemia</a:t>
            </a:r>
          </a:p>
          <a:p>
            <a:r>
              <a:rPr lang="en" smtClean="0"/>
              <a:t>Acute myeloid leukemia/in a broader sense/</a:t>
            </a:r>
          </a:p>
          <a:p>
            <a:endParaRPr lang="en-US" smtClean="0"/>
          </a:p>
        </p:txBody>
      </p:sp>
    </p:spTree>
  </p:cSld>
  <p:clrMapOvr>
    <a:masterClrMapping/>
  </p:clrMapOvr>
  <p:transition spd="slow" advTm="4985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062038"/>
            <a:ext cx="8229600" cy="134937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12290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457200" y="1557338"/>
            <a:ext cx="8229600" cy="4535487"/>
          </a:xfrm>
        </p:spPr>
        <p:txBody>
          <a:bodyPr/>
          <a:lstStyle/>
          <a:p>
            <a:r>
              <a:rPr lang="en" sz="2800" smtClean="0"/>
              <a:t>Daily production of neutrophils 1.5 x 10 </a:t>
            </a:r>
            <a:r>
              <a:rPr lang="en" sz="2800" baseline="30000" smtClean="0"/>
              <a:t>9 </a:t>
            </a:r>
            <a:r>
              <a:rPr lang="en" sz="2800" smtClean="0"/>
              <a:t>∕ kg</a:t>
            </a:r>
            <a:r>
              <a:rPr lang="sr-Latn-CS" sz="2800" smtClean="0"/>
              <a:t/>
            </a:r>
            <a:br>
              <a:rPr lang="sr-Latn-CS" sz="2800" smtClean="0"/>
            </a:br>
            <a:r>
              <a:rPr lang="en" sz="2800" smtClean="0"/>
              <a:t> </a:t>
            </a:r>
            <a:r>
              <a:rPr lang="sr-Latn-CS" sz="2800" smtClean="0"/>
              <a:t/>
            </a:r>
            <a:br>
              <a:rPr lang="sr-Latn-CS" sz="2800" smtClean="0"/>
            </a:br>
            <a:r>
              <a:rPr lang="en" sz="2800" smtClean="0"/>
              <a:t>Bone marrow (90 - 95%)</a:t>
            </a:r>
            <a:r>
              <a:rPr lang="en" sz="2800" u="sng" smtClean="0"/>
              <a:t> </a:t>
            </a:r>
            <a:r>
              <a:rPr lang="sr-Latn-CS" sz="2800" u="sng" smtClean="0"/>
              <a:t/>
            </a:r>
            <a:br>
              <a:rPr lang="sr-Latn-CS" sz="2800" u="sng" smtClean="0"/>
            </a:br>
            <a:r>
              <a:rPr lang="en" sz="2800" smtClean="0"/>
              <a:t>- mitotic division </a:t>
            </a:r>
            <a:r>
              <a:rPr lang="sr-Latn-CS" sz="2800" smtClean="0"/>
              <a:t/>
            </a:r>
            <a:br>
              <a:rPr lang="sr-Latn-CS" sz="2800" smtClean="0"/>
            </a:br>
            <a:r>
              <a:rPr lang="en" sz="2800" smtClean="0"/>
              <a:t>- maturation section </a:t>
            </a:r>
            <a:r>
              <a:rPr lang="sr-Latn-CS" sz="2800" smtClean="0"/>
              <a:t/>
            </a:r>
            <a:br>
              <a:rPr lang="sr-Latn-CS" sz="2800" smtClean="0"/>
            </a:br>
            <a:r>
              <a:rPr lang="en" sz="2800" smtClean="0"/>
              <a:t>- storage compartment </a:t>
            </a:r>
            <a:r>
              <a:rPr lang="sr-Latn-CS" sz="2800" smtClean="0"/>
              <a:t/>
            </a:r>
            <a:br>
              <a:rPr lang="sr-Latn-CS" sz="2800" smtClean="0"/>
            </a:br>
            <a:r>
              <a:rPr lang="en" sz="2800" smtClean="0"/>
              <a:t>Outside the bone marrow</a:t>
            </a:r>
            <a:r>
              <a:rPr lang="en" sz="2800" u="sng" smtClean="0"/>
              <a:t> </a:t>
            </a:r>
            <a:r>
              <a:rPr lang="sr-Latn-CS" sz="2800" u="sng" smtClean="0"/>
              <a:t/>
            </a:r>
            <a:br>
              <a:rPr lang="sr-Latn-CS" sz="2800" u="sng" smtClean="0"/>
            </a:br>
            <a:r>
              <a:rPr lang="en" sz="2800" smtClean="0"/>
              <a:t>- circulating section (2%) </a:t>
            </a:r>
            <a:r>
              <a:rPr lang="sr-Latn-CS" sz="2800" smtClean="0"/>
              <a:t/>
            </a:r>
            <a:br>
              <a:rPr lang="sr-Latn-CS" sz="2800" smtClean="0"/>
            </a:br>
            <a:r>
              <a:rPr lang="en" sz="2800" smtClean="0"/>
              <a:t>- marginal section (3%)</a:t>
            </a:r>
            <a:endParaRPr lang="en-US" sz="2800" smtClean="0"/>
          </a:p>
        </p:txBody>
      </p:sp>
    </p:spTree>
  </p:cSld>
  <p:clrMapOvr>
    <a:masterClrMapping/>
  </p:clrMapOvr>
  <p:transition spd="slow" advTm="31988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Leukocytes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2287588"/>
            <a:ext cx="8229600" cy="3949700"/>
          </a:xfrm>
        </p:spPr>
        <p:txBody>
          <a:bodyPr/>
          <a:lstStyle/>
          <a:p>
            <a:r>
              <a:rPr lang="en" sz="4000" smtClean="0"/>
              <a:t>In the bone marrow for 7 to 9 days</a:t>
            </a:r>
          </a:p>
          <a:p>
            <a:r>
              <a:rPr lang="en" sz="4000" smtClean="0"/>
              <a:t>In peripheral blood 3-6 hours</a:t>
            </a:r>
          </a:p>
          <a:p>
            <a:r>
              <a:rPr lang="en" sz="4000" smtClean="0"/>
              <a:t>In tissues 1-4 days</a:t>
            </a:r>
          </a:p>
        </p:txBody>
      </p:sp>
    </p:spTree>
  </p:cSld>
  <p:clrMapOvr>
    <a:masterClrMapping/>
  </p:clrMapOvr>
  <p:transition spd="slow" advTm="1351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187450" y="1341438"/>
            <a:ext cx="7200900" cy="935037"/>
          </a:xfrm>
        </p:spPr>
        <p:txBody>
          <a:bodyPr/>
          <a:lstStyle/>
          <a:p>
            <a:r>
              <a:rPr lang="en" smtClean="0">
                <a:solidFill>
                  <a:srgbClr val="FFFF00"/>
                </a:solidFill>
              </a:rPr>
              <a:t> </a:t>
            </a:r>
            <a:r>
              <a:rPr lang="sl-SI" smtClean="0">
                <a:solidFill>
                  <a:srgbClr val="FFFF00"/>
                </a:solidFill>
              </a:rPr>
              <a:t/>
            </a:r>
            <a:br>
              <a:rPr lang="sl-SI" smtClean="0">
                <a:solidFill>
                  <a:srgbClr val="FFFF00"/>
                </a:solidFill>
              </a:rPr>
            </a:br>
            <a:r>
              <a:rPr lang="en" sz="2400" smtClean="0">
                <a:solidFill>
                  <a:schemeClr val="tx1"/>
                </a:solidFill>
              </a:rPr>
              <a:t>Internal medicine 2 Teaching unit </a:t>
            </a:r>
            <a:r>
              <a:rPr lang="en-US" sz="2400" smtClean="0">
                <a:solidFill>
                  <a:schemeClr val="tx1"/>
                </a:solidFill>
              </a:rPr>
              <a:t/>
            </a:r>
            <a:br>
              <a:rPr lang="en-US" sz="2400" smtClean="0">
                <a:solidFill>
                  <a:schemeClr val="tx1"/>
                </a:solidFill>
              </a:rPr>
            </a:br>
            <a:r>
              <a:rPr lang="en" sz="2400" smtClean="0">
                <a:solidFill>
                  <a:schemeClr val="tx1"/>
                </a:solidFill>
              </a:rPr>
              <a:t>Myeloproliferative diseases </a:t>
            </a:r>
            <a:r>
              <a:rPr lang="en-US" sz="2400" smtClean="0">
                <a:solidFill>
                  <a:schemeClr val="tx1"/>
                </a:solidFill>
              </a:rPr>
              <a:t/>
            </a:r>
            <a:br>
              <a:rPr lang="en-US" sz="2400" smtClean="0">
                <a:solidFill>
                  <a:schemeClr val="tx1"/>
                </a:solidFill>
              </a:rPr>
            </a:br>
            <a:r>
              <a:rPr lang="en" sz="2400" smtClean="0">
                <a:solidFill>
                  <a:schemeClr val="accent2"/>
                </a:solidFill>
              </a:rPr>
              <a:t>Chronic granulocytic leukemia </a:t>
            </a:r>
            <a:r>
              <a:rPr lang="en-US" sz="2400" smtClean="0">
                <a:solidFill>
                  <a:schemeClr val="accent2"/>
                </a:solidFill>
              </a:rPr>
              <a:t/>
            </a:r>
            <a:br>
              <a:rPr lang="en-US" sz="2400" smtClean="0">
                <a:solidFill>
                  <a:schemeClr val="accent2"/>
                </a:solidFill>
              </a:rPr>
            </a:br>
            <a:r>
              <a:rPr lang="en" sz="2400" smtClean="0">
                <a:solidFill>
                  <a:schemeClr val="accent2"/>
                </a:solidFill>
              </a:rPr>
              <a:t>Dr. Nebojša Anđelković</a:t>
            </a:r>
            <a:r>
              <a:rPr lang="en" smtClean="0">
                <a:solidFill>
                  <a:schemeClr val="accent2"/>
                </a:solidFill>
              </a:rPr>
              <a:t> </a:t>
            </a:r>
            <a:r>
              <a:rPr lang="sr-Latn-CS" smtClean="0">
                <a:solidFill>
                  <a:schemeClr val="accent2"/>
                </a:solidFill>
              </a:rPr>
              <a:t/>
            </a:r>
            <a:br>
              <a:rPr lang="sr-Latn-CS" smtClean="0">
                <a:solidFill>
                  <a:schemeClr val="accent2"/>
                </a:solidFill>
              </a:rPr>
            </a:br>
            <a:r>
              <a:rPr lang="en" smtClean="0">
                <a:solidFill>
                  <a:srgbClr val="FFFF00"/>
                </a:solidFill>
              </a:rPr>
              <a:t>modern therapeutic approach</a:t>
            </a:r>
            <a:endParaRPr lang="en-US" smtClean="0">
              <a:solidFill>
                <a:srgbClr val="FFFF00"/>
              </a:solidFill>
            </a:endParaRPr>
          </a:p>
        </p:txBody>
      </p:sp>
      <p:pic>
        <p:nvPicPr>
          <p:cNvPr id="14338" name="Picture 11" descr="history_cov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492375"/>
            <a:ext cx="91440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Line 12"/>
          <p:cNvSpPr>
            <a:spLocks noChangeShapeType="1"/>
          </p:cNvSpPr>
          <p:nvPr/>
        </p:nvSpPr>
        <p:spPr bwMode="auto">
          <a:xfrm>
            <a:off x="0" y="3429000"/>
            <a:ext cx="9144000" cy="0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Tm="2158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03450"/>
            <a:ext cx="7772400" cy="1470025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CML pathogenesis</a:t>
            </a:r>
          </a:p>
        </p:txBody>
      </p:sp>
    </p:spTree>
  </p:cSld>
  <p:clrMapOvr>
    <a:masterClrMapping/>
  </p:clrMapOvr>
  <p:transition spd="slow" advTm="7429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836613"/>
            <a:ext cx="8361362" cy="915987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PH chromosome and bcr-abl gene</a:t>
            </a:r>
          </a:p>
        </p:txBody>
      </p:sp>
      <p:pic>
        <p:nvPicPr>
          <p:cNvPr id="17410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844675"/>
            <a:ext cx="39052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1" name="Rectangle 4"/>
          <p:cNvSpPr>
            <a:spLocks noChangeArrowheads="1"/>
          </p:cNvSpPr>
          <p:nvPr/>
        </p:nvSpPr>
        <p:spPr bwMode="auto">
          <a:xfrm>
            <a:off x="533400" y="1752600"/>
            <a:ext cx="3884613" cy="4648200"/>
          </a:xfrm>
          <a:prstGeom prst="rect">
            <a:avLst/>
          </a:prstGeom>
          <a:solidFill>
            <a:srgbClr val="000080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0080"/>
            </a:extrusionClr>
          </a:sp3d>
        </p:spPr>
        <p:txBody>
          <a:bodyPr lIns="90488" tIns="44450" rIns="90488" bIns="44450" anchorCtr="1">
            <a:flatTx/>
          </a:bodyPr>
          <a:lstStyle/>
          <a:p>
            <a:pPr marL="342900" indent="-342900" eaLnBrk="1" hangingPunct="1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endParaRPr lang="sr-Latn-CS" sz="1400">
              <a:solidFill>
                <a:schemeClr val="bg1"/>
              </a:solidFill>
            </a:endParaRPr>
          </a:p>
          <a:p>
            <a:pPr marL="342900" indent="-342900" eaLnBrk="1" hangingPunct="1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Philadelphia (Ph) chromosome is translocation t(9;22)(q34;q11) with creation of bcr-abl gene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The Ph chromosome is detected in 90% of patients with HGL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Ph negative bcr-abl positive HGL is detected in 5% of patients with HGL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Variant Ph chromosome is detected in 5-10% of patients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">
                <a:solidFill>
                  <a:schemeClr val="bg1"/>
                </a:solidFill>
              </a:rPr>
              <a:t>Bcr-abl gene regulates the pathological activity of tyrosine kinase</a:t>
            </a:r>
          </a:p>
          <a:p>
            <a:pPr marL="342900" indent="-342900" eaLnBrk="1" hangingPunct="1">
              <a:spcBef>
                <a:spcPct val="50000"/>
              </a:spcBef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endParaRPr lang="en-GB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78501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81075"/>
            <a:ext cx="8361362" cy="1079500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Ph chromosome and BCR-ABL gene</a:t>
            </a:r>
          </a:p>
        </p:txBody>
      </p:sp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52600"/>
            <a:ext cx="4724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5486400" y="4953000"/>
            <a:ext cx="344487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/>
              <a:t>Chronic granulocytic leukemia</a:t>
            </a:r>
            <a:endParaRPr lang="en-US"/>
          </a:p>
        </p:txBody>
      </p:sp>
      <p:sp>
        <p:nvSpPr>
          <p:cNvPr id="548869" name="Text Box 5">
            <a:extLst>
              <a:ext uri="{FF2B5EF4-FFF2-40B4-BE49-F238E27FC236}">
                <a16:creationId xmlns="" xmlns:a16="http://schemas.microsoft.com/office/drawing/2014/main" id="{04B3FDB0-26B0-1346-8A66-85DC7FD881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5514975"/>
            <a:ext cx="347027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"/>
              <a:t>Acute lymphoblastic leukemia</a:t>
            </a:r>
            <a:endParaRPr lang="en-US"/>
          </a:p>
        </p:txBody>
      </p:sp>
      <p:sp>
        <p:nvSpPr>
          <p:cNvPr id="548870" name="Text Box 6">
            <a:extLst>
              <a:ext uri="{FF2B5EF4-FFF2-40B4-BE49-F238E27FC236}">
                <a16:creationId xmlns="" xmlns:a16="http://schemas.microsoft.com/office/drawing/2014/main" id="{BDA51EF0-E15E-C34E-926C-43BD228998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86400" y="6076950"/>
            <a:ext cx="352107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r>
              <a:rPr lang="en"/>
              <a:t>Chronic neutrophilic leukemia</a:t>
            </a:r>
            <a:r>
              <a:rPr lang="en">
                <a:effectLst>
                  <a:outerShdw blurRad="38100" dist="38100" dir="2700000" algn="tl">
                    <a:srgbClr val="FFFFFF"/>
                  </a:outerShdw>
                </a:effectLst>
              </a:rPr>
              <a:t>  </a:t>
            </a:r>
            <a:endParaRPr lang="en-US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18438" name="AutoShape 7"/>
          <p:cNvSpPr>
            <a:spLocks noChangeArrowheads="1"/>
          </p:cNvSpPr>
          <p:nvPr/>
        </p:nvSpPr>
        <p:spPr bwMode="auto">
          <a:xfrm>
            <a:off x="4967288" y="6021388"/>
            <a:ext cx="442912" cy="381000"/>
          </a:xfrm>
          <a:prstGeom prst="rightArrow">
            <a:avLst>
              <a:gd name="adj1" fmla="val 50000"/>
              <a:gd name="adj2" fmla="val 29062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1" hangingPunct="1"/>
            <a:endParaRPr lang="en-US"/>
          </a:p>
        </p:txBody>
      </p:sp>
      <p:sp>
        <p:nvSpPr>
          <p:cNvPr id="18439" name="AutoShape 8"/>
          <p:cNvSpPr>
            <a:spLocks noChangeArrowheads="1"/>
          </p:cNvSpPr>
          <p:nvPr/>
        </p:nvSpPr>
        <p:spPr bwMode="auto">
          <a:xfrm>
            <a:off x="4967288" y="5553075"/>
            <a:ext cx="442912" cy="381000"/>
          </a:xfrm>
          <a:prstGeom prst="rightArrow">
            <a:avLst>
              <a:gd name="adj1" fmla="val 50000"/>
              <a:gd name="adj2" fmla="val 29062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1" hangingPunct="1"/>
            <a:endParaRPr lang="en-US"/>
          </a:p>
        </p:txBody>
      </p:sp>
      <p:sp>
        <p:nvSpPr>
          <p:cNvPr id="18440" name="AutoShape 9"/>
          <p:cNvSpPr>
            <a:spLocks noChangeArrowheads="1"/>
          </p:cNvSpPr>
          <p:nvPr/>
        </p:nvSpPr>
        <p:spPr bwMode="auto">
          <a:xfrm>
            <a:off x="4953000" y="4953000"/>
            <a:ext cx="442913" cy="381000"/>
          </a:xfrm>
          <a:prstGeom prst="rightArrow">
            <a:avLst>
              <a:gd name="adj1" fmla="val 50000"/>
              <a:gd name="adj2" fmla="val 29063"/>
            </a:avLst>
          </a:prstGeom>
          <a:solidFill>
            <a:schemeClr val="folHlink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1" hangingPunct="1"/>
            <a:endParaRPr lang="en-US"/>
          </a:p>
        </p:txBody>
      </p:sp>
    </p:spTree>
  </p:cSld>
  <p:clrMapOvr>
    <a:masterClrMapping/>
  </p:clrMapOvr>
  <p:transition spd="slow" advTm="87422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836613"/>
            <a:ext cx="8361362" cy="647700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Pathophysiological mechanisms</a:t>
            </a:r>
          </a:p>
        </p:txBody>
      </p:sp>
      <p:sp>
        <p:nvSpPr>
          <p:cNvPr id="19458" name="Text Box 4"/>
          <p:cNvSpPr txBox="1">
            <a:spLocks noChangeArrowheads="1"/>
          </p:cNvSpPr>
          <p:nvPr/>
        </p:nvSpPr>
        <p:spPr bwMode="auto">
          <a:xfrm>
            <a:off x="1331913" y="5084763"/>
            <a:ext cx="6553200" cy="1465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">
                <a:solidFill>
                  <a:srgbClr val="003399"/>
                </a:solidFill>
              </a:rPr>
              <a:t>disturbed contact with the hematopoietic microenvironment</a:t>
            </a:r>
          </a:p>
          <a:p>
            <a:pPr algn="ctr"/>
            <a:r>
              <a:rPr lang="en">
                <a:solidFill>
                  <a:srgbClr val="003399"/>
                </a:solidFill>
              </a:rPr>
              <a:t>reduced proliferation of primitive precursors</a:t>
            </a:r>
          </a:p>
          <a:p>
            <a:pPr algn="ctr"/>
            <a:r>
              <a:rPr lang="en">
                <a:solidFill>
                  <a:srgbClr val="003399"/>
                </a:solidFill>
              </a:rPr>
              <a:t>increased proliferation of older precursors (IL-3)</a:t>
            </a:r>
          </a:p>
          <a:p>
            <a:pPr algn="ctr"/>
            <a:r>
              <a:rPr lang="en">
                <a:solidFill>
                  <a:srgbClr val="003399"/>
                </a:solidFill>
              </a:rPr>
              <a:t>reduced apoptosis</a:t>
            </a:r>
          </a:p>
          <a:p>
            <a:pPr algn="ctr"/>
            <a:r>
              <a:rPr lang="en">
                <a:solidFill>
                  <a:srgbClr val="FF0000"/>
                </a:solidFill>
              </a:rPr>
              <a:t>genetic instability of the clone</a:t>
            </a:r>
            <a:endParaRPr lang="en-US">
              <a:solidFill>
                <a:srgbClr val="FF0000"/>
              </a:solidFill>
            </a:endParaRPr>
          </a:p>
        </p:txBody>
      </p:sp>
      <p:pic>
        <p:nvPicPr>
          <p:cNvPr id="19459" name="Picture 6" descr="Picture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800225" y="1530350"/>
            <a:ext cx="5651500" cy="3309938"/>
          </a:xfrm>
          <a:noFill/>
        </p:spPr>
      </p:pic>
    </p:spTree>
  </p:cSld>
  <p:clrMapOvr>
    <a:masterClrMapping/>
  </p:clrMapOvr>
  <p:transition spd="slow" advTm="47901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 rot="10800000" flipV="1">
            <a:off x="468313" y="1052513"/>
            <a:ext cx="8361362" cy="720725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Development of a leukemic clone</a:t>
            </a:r>
          </a:p>
        </p:txBody>
      </p:sp>
      <p:sp>
        <p:nvSpPr>
          <p:cNvPr id="20482" name="AutoShape 3"/>
          <p:cNvSpPr>
            <a:spLocks noChangeArrowheads="1"/>
          </p:cNvSpPr>
          <p:nvPr/>
        </p:nvSpPr>
        <p:spPr bwMode="auto">
          <a:xfrm rot="-5400000">
            <a:off x="2133600" y="-152400"/>
            <a:ext cx="3505200" cy="7620000"/>
          </a:xfrm>
          <a:prstGeom prst="rtTriangle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vert="eaVert" wrap="none" anchor="ctr">
            <a:flatTx/>
          </a:bodyPr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20483" name="Text Box 4"/>
          <p:cNvSpPr txBox="1">
            <a:spLocks noChangeArrowheads="1"/>
          </p:cNvSpPr>
          <p:nvPr/>
        </p:nvSpPr>
        <p:spPr bwMode="auto">
          <a:xfrm>
            <a:off x="1144588" y="5705475"/>
            <a:ext cx="6475412" cy="731838"/>
          </a:xfrm>
          <a:prstGeom prst="rect">
            <a:avLst/>
          </a:prstGeom>
          <a:gradFill rotWithShape="0">
            <a:gsLst>
              <a:gs pos="0">
                <a:srgbClr val="008000"/>
              </a:gs>
              <a:gs pos="100000">
                <a:srgbClr val="003B00"/>
              </a:gs>
            </a:gsLst>
            <a:path path="rect">
              <a:fillToRect t="100000" r="100000"/>
            </a:path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wrap="none" anchor="ctr" anchorCtr="1">
            <a:flatTx/>
          </a:bodyPr>
          <a:lstStyle/>
          <a:p>
            <a:pPr algn="ctr"/>
            <a:r>
              <a:rPr lang="en" sz="2400">
                <a:solidFill>
                  <a:schemeClr val="bg1"/>
                </a:solidFill>
              </a:rPr>
              <a:t>Chronic phase</a:t>
            </a:r>
            <a:endParaRPr lang="en-US" sz="2400">
              <a:solidFill>
                <a:schemeClr val="bg1"/>
              </a:solidFill>
            </a:endParaRPr>
          </a:p>
        </p:txBody>
      </p:sp>
      <p:cxnSp>
        <p:nvCxnSpPr>
          <p:cNvPr id="20484" name="AutoShape 5"/>
          <p:cNvCxnSpPr>
            <a:cxnSpLocks noChangeShapeType="1"/>
          </p:cNvCxnSpPr>
          <p:nvPr/>
        </p:nvCxnSpPr>
        <p:spPr bwMode="auto">
          <a:xfrm>
            <a:off x="8458200" y="5029200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</p:cxnSp>
      <p:sp>
        <p:nvSpPr>
          <p:cNvPr id="20485" name="Text Box 6"/>
          <p:cNvSpPr txBox="1">
            <a:spLocks noChangeArrowheads="1"/>
          </p:cNvSpPr>
          <p:nvPr/>
        </p:nvSpPr>
        <p:spPr bwMode="auto">
          <a:xfrm>
            <a:off x="3032125" y="4622800"/>
            <a:ext cx="4435475" cy="4064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r>
              <a:rPr lang="en" sz="2000"/>
              <a:t>basophilia, thrombocytosis, low IAPL</a:t>
            </a:r>
          </a:p>
        </p:txBody>
      </p:sp>
      <p:sp>
        <p:nvSpPr>
          <p:cNvPr id="20486" name="Text Box 7"/>
          <p:cNvSpPr txBox="1">
            <a:spLocks noChangeArrowheads="1"/>
          </p:cNvSpPr>
          <p:nvPr/>
        </p:nvSpPr>
        <p:spPr bwMode="auto">
          <a:xfrm>
            <a:off x="4797425" y="4114800"/>
            <a:ext cx="2670175" cy="4064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r>
              <a:rPr lang="en" sz="2000"/>
              <a:t>turning left</a:t>
            </a:r>
          </a:p>
        </p:txBody>
      </p:sp>
      <p:sp>
        <p:nvSpPr>
          <p:cNvPr id="20487" name="Text Box 8"/>
          <p:cNvSpPr txBox="1">
            <a:spLocks noChangeArrowheads="1"/>
          </p:cNvSpPr>
          <p:nvPr/>
        </p:nvSpPr>
        <p:spPr bwMode="auto">
          <a:xfrm>
            <a:off x="5440363" y="3175000"/>
            <a:ext cx="2027237" cy="4064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r>
              <a:rPr lang="en" sz="2000"/>
              <a:t>splenomegaly</a:t>
            </a:r>
          </a:p>
        </p:txBody>
      </p:sp>
      <p:sp>
        <p:nvSpPr>
          <p:cNvPr id="20488" name="Text Box 9"/>
          <p:cNvSpPr txBox="1">
            <a:spLocks noChangeArrowheads="1"/>
          </p:cNvSpPr>
          <p:nvPr/>
        </p:nvSpPr>
        <p:spPr bwMode="auto">
          <a:xfrm>
            <a:off x="6070600" y="2565400"/>
            <a:ext cx="1320800" cy="406400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r>
              <a:rPr lang="en" sz="2000"/>
              <a:t>symptoms</a:t>
            </a:r>
          </a:p>
        </p:txBody>
      </p:sp>
      <p:sp>
        <p:nvSpPr>
          <p:cNvPr id="20489" name="Text Box 10"/>
          <p:cNvSpPr txBox="1">
            <a:spLocks noChangeArrowheads="1"/>
          </p:cNvSpPr>
          <p:nvPr/>
        </p:nvSpPr>
        <p:spPr bwMode="auto">
          <a:xfrm>
            <a:off x="7924800" y="4191000"/>
            <a:ext cx="976313" cy="376238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r>
              <a:rPr lang="en"/>
              <a:t>20x10 </a:t>
            </a:r>
            <a:r>
              <a:rPr lang="en" baseline="30000"/>
              <a:t>9 </a:t>
            </a:r>
            <a:r>
              <a:rPr lang="en"/>
              <a:t>l</a:t>
            </a:r>
            <a:endParaRPr lang="en-US"/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7924800" y="4957763"/>
            <a:ext cx="1039813" cy="376237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r>
              <a:rPr lang="en"/>
              <a:t>10x10 </a:t>
            </a:r>
            <a:r>
              <a:rPr lang="en" baseline="30000"/>
              <a:t>9 </a:t>
            </a:r>
            <a:r>
              <a:rPr lang="en"/>
              <a:t>/l</a:t>
            </a:r>
            <a:endParaRPr lang="en-US"/>
          </a:p>
        </p:txBody>
      </p:sp>
      <p:sp>
        <p:nvSpPr>
          <p:cNvPr id="20491" name="Text Box 12"/>
          <p:cNvSpPr txBox="1">
            <a:spLocks noChangeArrowheads="1"/>
          </p:cNvSpPr>
          <p:nvPr/>
        </p:nvSpPr>
        <p:spPr bwMode="auto">
          <a:xfrm>
            <a:off x="7848600" y="3205163"/>
            <a:ext cx="1195388" cy="376237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lstStyle/>
          <a:p>
            <a:pPr algn="ctr"/>
            <a:r>
              <a:rPr lang="en"/>
              <a:t>50x10 </a:t>
            </a:r>
            <a:r>
              <a:rPr lang="en" baseline="30000"/>
              <a:t>9 </a:t>
            </a:r>
            <a:r>
              <a:rPr lang="en"/>
              <a:t>/l</a:t>
            </a:r>
            <a:endParaRPr lang="en-US"/>
          </a:p>
        </p:txBody>
      </p:sp>
      <p:sp>
        <p:nvSpPr>
          <p:cNvPr id="550925" name="Oval 13">
            <a:extLst>
              <a:ext uri="{FF2B5EF4-FFF2-40B4-BE49-F238E27FC236}">
                <a16:creationId xmlns="" xmlns:a16="http://schemas.microsoft.com/office/drawing/2014/main" id="{35BBEA33-006B-7F40-820E-57954CD39F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5029200"/>
            <a:ext cx="2438400" cy="685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7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" sz="240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Bcr-Abl gene</a:t>
            </a:r>
            <a:endParaRPr lang="en-US" sz="240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6507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268413"/>
            <a:ext cx="8361362" cy="1081087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Development of a leukemic clone</a:t>
            </a:r>
          </a:p>
        </p:txBody>
      </p:sp>
      <p:sp>
        <p:nvSpPr>
          <p:cNvPr id="21506" name="AutoShape 3"/>
          <p:cNvSpPr>
            <a:spLocks noChangeArrowheads="1"/>
          </p:cNvSpPr>
          <p:nvPr/>
        </p:nvSpPr>
        <p:spPr bwMode="auto">
          <a:xfrm rot="-5400000">
            <a:off x="2705100" y="-342900"/>
            <a:ext cx="3505200" cy="8153400"/>
          </a:xfrm>
          <a:prstGeom prst="rtTriangle">
            <a:avLst/>
          </a:prstGeom>
          <a:gradFill rotWithShape="0">
            <a:gsLst>
              <a:gs pos="0">
                <a:srgbClr val="008000"/>
              </a:gs>
              <a:gs pos="100000">
                <a:srgbClr val="003B00"/>
              </a:gs>
            </a:gsLst>
            <a:path path="rect">
              <a:fillToRect t="100000" r="100000"/>
            </a:path>
          </a:gra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vert="eaVert" wrap="none" anchor="ctr">
            <a:flatTx/>
          </a:bodyPr>
          <a:lstStyle/>
          <a:p>
            <a:pPr algn="ctr"/>
            <a:endParaRPr lang="en-US" sz="2400">
              <a:latin typeface="Times New Roman" pitchFamily="18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1906588" y="5705475"/>
            <a:ext cx="3656012" cy="731838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wrap="none">
            <a:flatTx/>
          </a:bodyPr>
          <a:lstStyle/>
          <a:p>
            <a:pPr algn="ctr"/>
            <a:r>
              <a:rPr lang="en" sz="2400">
                <a:solidFill>
                  <a:srgbClr val="FFFF00"/>
                </a:solidFill>
              </a:rPr>
              <a:t>Chronic phase</a:t>
            </a:r>
            <a:endParaRPr lang="en-US" sz="2400">
              <a:solidFill>
                <a:srgbClr val="FFFF00"/>
              </a:solidFill>
            </a:endParaRPr>
          </a:p>
        </p:txBody>
      </p:sp>
      <p:sp>
        <p:nvSpPr>
          <p:cNvPr id="21508" name="Text Box 5"/>
          <p:cNvSpPr txBox="1">
            <a:spLocks noChangeArrowheads="1"/>
          </p:cNvSpPr>
          <p:nvPr/>
        </p:nvSpPr>
        <p:spPr bwMode="auto">
          <a:xfrm>
            <a:off x="5594350" y="5715000"/>
            <a:ext cx="1644650" cy="731838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wrap="none">
            <a:flatTx/>
          </a:bodyPr>
          <a:lstStyle/>
          <a:p>
            <a:pPr algn="ctr"/>
            <a:r>
              <a:rPr lang="en" sz="1400">
                <a:solidFill>
                  <a:srgbClr val="FFFF00"/>
                </a:solidFill>
              </a:rPr>
              <a:t>Phase</a:t>
            </a:r>
          </a:p>
          <a:p>
            <a:pPr algn="ctr"/>
            <a:r>
              <a:rPr lang="en" sz="1400">
                <a:solidFill>
                  <a:srgbClr val="FFFF00"/>
                </a:solidFill>
              </a:rPr>
              <a:t>acceleration</a:t>
            </a:r>
            <a:endParaRPr lang="en-US" sz="1400">
              <a:solidFill>
                <a:srgbClr val="FFFF00"/>
              </a:solidFill>
            </a:endParaRPr>
          </a:p>
        </p:txBody>
      </p:sp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7254875" y="5715000"/>
            <a:ext cx="1279525" cy="731838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</p:spPr>
        <p:txBody>
          <a:bodyPr wrap="none">
            <a:flatTx/>
          </a:bodyPr>
          <a:lstStyle/>
          <a:p>
            <a:pPr algn="ctr"/>
            <a:r>
              <a:rPr lang="en" sz="1400">
                <a:solidFill>
                  <a:srgbClr val="FFFF00"/>
                </a:solidFill>
              </a:rPr>
              <a:t>Blast</a:t>
            </a:r>
          </a:p>
          <a:p>
            <a:pPr algn="ctr"/>
            <a:r>
              <a:rPr lang="en" sz="1400">
                <a:solidFill>
                  <a:srgbClr val="FFFF00"/>
                </a:solidFill>
              </a:rPr>
              <a:t>transformation</a:t>
            </a:r>
            <a:endParaRPr lang="en-US" sz="1400">
              <a:solidFill>
                <a:srgbClr val="FFFF00"/>
              </a:solidFill>
            </a:endParaRPr>
          </a:p>
        </p:txBody>
      </p:sp>
      <p:sp>
        <p:nvSpPr>
          <p:cNvPr id="551943" name="Text Box 7">
            <a:extLst>
              <a:ext uri="{FF2B5EF4-FFF2-40B4-BE49-F238E27FC236}">
                <a16:creationId xmlns="" xmlns:a16="http://schemas.microsoft.com/office/drawing/2014/main" id="{C80912EB-79C5-7D4F-B30C-14A4D7A07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00600" y="4648200"/>
            <a:ext cx="3673475" cy="620713"/>
          </a:xfrm>
          <a:prstGeom prst="rect">
            <a:avLst/>
          </a:prstGeom>
          <a:solidFill>
            <a:srgbClr val="008000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008000"/>
            </a:extrusionClr>
          </a:sp3d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>
              <a:defRPr/>
            </a:pPr>
            <a:r>
              <a:rPr lang="en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Secondary genetic anomalies</a:t>
            </a:r>
            <a:endParaRPr lang="sl-SI" sz="1600" i="1">
              <a:solidFill>
                <a:schemeClr val="accent2"/>
              </a:solidFill>
            </a:endParaRPr>
          </a:p>
          <a:p>
            <a:pPr algn="ctr">
              <a:defRPr/>
            </a:pPr>
            <a:r>
              <a:rPr lang="en" sz="1600" i="1">
                <a:solidFill>
                  <a:srgbClr val="FFFF00"/>
                </a:solidFill>
              </a:rPr>
              <a:t>double Ph,8+, iso(17q),</a:t>
            </a:r>
            <a:endParaRPr lang="en-US">
              <a:solidFill>
                <a:srgbClr val="FFFF00"/>
              </a:solidFill>
            </a:endParaRPr>
          </a:p>
        </p:txBody>
      </p:sp>
      <p:sp>
        <p:nvSpPr>
          <p:cNvPr id="551944" name="Oval 8">
            <a:extLst>
              <a:ext uri="{FF2B5EF4-FFF2-40B4-BE49-F238E27FC236}">
                <a16:creationId xmlns="" xmlns:a16="http://schemas.microsoft.com/office/drawing/2014/main" id="{7AA3697A-2809-5D4C-9597-A682A1DB29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4800" y="5029200"/>
            <a:ext cx="2438400" cy="685800"/>
          </a:xfrm>
          <a:prstGeom prst="ellipse">
            <a:avLst/>
          </a:prstGeom>
          <a:gradFill rotWithShape="0">
            <a:gsLst>
              <a:gs pos="0">
                <a:schemeClr val="folHlink"/>
              </a:gs>
              <a:gs pos="100000">
                <a:schemeClr val="folHlink">
                  <a:gamma/>
                  <a:shade val="75686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bg2"/>
            </a:solidFill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en" sz="2400">
                <a:solidFill>
                  <a:srgbClr val="000066"/>
                </a:solidFill>
                <a:latin typeface="Times New Roman" pitchFamily="18" charset="0"/>
              </a:rPr>
              <a:t>Bcr-Abl gene</a:t>
            </a:r>
            <a:endParaRPr lang="en-US" sz="240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9976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Chronic granulocytic leukemia diagnosis</a:t>
            </a:r>
          </a:p>
        </p:txBody>
      </p:sp>
    </p:spTree>
  </p:cSld>
  <p:clrMapOvr>
    <a:masterClrMapping/>
  </p:clrMapOvr>
  <p:transition spd="slow" advTm="3254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Polycythemia vera</a:t>
            </a:r>
          </a:p>
        </p:txBody>
      </p:sp>
      <p:sp>
        <p:nvSpPr>
          <p:cNvPr id="4098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sz="2400" smtClean="0"/>
              <a:t>Clonal stem cell disease/iso 6-gpd/</a:t>
            </a:r>
          </a:p>
          <a:p>
            <a:r>
              <a:rPr lang="en" sz="2400" smtClean="0"/>
              <a:t>Continuous formation of erythrocytes to a lesser extent granulocytes and platelets</a:t>
            </a:r>
          </a:p>
          <a:p>
            <a:r>
              <a:rPr lang="en" sz="2400" smtClean="0"/>
              <a:t>4-5 per million population incidence</a:t>
            </a:r>
          </a:p>
          <a:p>
            <a:r>
              <a:rPr lang="en" sz="2400" smtClean="0"/>
              <a:t>Endogenous colonies CFE-E/without epo/</a:t>
            </a:r>
          </a:p>
          <a:p>
            <a:r>
              <a:rPr lang="en" sz="2400" smtClean="0"/>
              <a:t>Image of thrombosis and prolonged bleeding</a:t>
            </a:r>
          </a:p>
          <a:p>
            <a:r>
              <a:rPr lang="en" sz="2400" smtClean="0"/>
              <a:t>Hyperviscous syndrome-disorders of rheology</a:t>
            </a:r>
          </a:p>
          <a:p>
            <a:r>
              <a:rPr lang="en" sz="2400" smtClean="0"/>
              <a:t>Splenomegaly, urticarial itching, moderate hepatomegaly</a:t>
            </a:r>
          </a:p>
          <a:p>
            <a:r>
              <a:rPr lang="en" sz="2400" smtClean="0"/>
              <a:t>Visual disturbances/hemorrhages hyperviscosity/</a:t>
            </a:r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  <a:p>
            <a:endParaRPr lang="en-US" sz="2400" smtClean="0"/>
          </a:p>
        </p:txBody>
      </p:sp>
    </p:spTree>
  </p:cSld>
  <p:clrMapOvr>
    <a:masterClrMapping/>
  </p:clrMapOvr>
  <p:transition spd="slow" advTm="9193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3888" y="1747838"/>
            <a:ext cx="7745412" cy="40576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" sz="2800" b="1" smtClean="0"/>
              <a:t>Hyperviscosity syndrome</a:t>
            </a:r>
          </a:p>
          <a:p>
            <a:pPr>
              <a:lnSpc>
                <a:spcPct val="90000"/>
              </a:lnSpc>
            </a:pPr>
            <a:r>
              <a:rPr lang="en" sz="2000" b="1" smtClean="0"/>
              <a:t>Vertigo</a:t>
            </a:r>
            <a:endParaRPr lang="sr-Latn-CS" sz="2000" b="1" smtClean="0"/>
          </a:p>
          <a:p>
            <a:pPr lvl="2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smtClean="0"/>
              <a:t>Visual disturbances</a:t>
            </a:r>
            <a:endParaRPr lang="sr-Latn-CS" sz="2000" b="1" smtClean="0"/>
          </a:p>
          <a:p>
            <a:pPr lvl="2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smtClean="0"/>
              <a:t>priapism</a:t>
            </a:r>
            <a:endParaRPr lang="sr-Latn-CS" sz="2000" b="1" smtClean="0"/>
          </a:p>
          <a:p>
            <a:pPr lvl="2">
              <a:lnSpc>
                <a:spcPct val="90000"/>
              </a:lnSpc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smtClean="0"/>
              <a:t>Digestive disturbances</a:t>
            </a:r>
            <a:endParaRPr lang="sr-Latn-CS" b="1" smtClean="0"/>
          </a:p>
          <a:p>
            <a:pPr>
              <a:lnSpc>
                <a:spcPct val="90000"/>
              </a:lnSpc>
            </a:pPr>
            <a:r>
              <a:rPr lang="en" sz="2800" b="1" smtClean="0"/>
              <a:t>thrombosis</a:t>
            </a:r>
          </a:p>
          <a:p>
            <a:pPr>
              <a:lnSpc>
                <a:spcPct val="90000"/>
              </a:lnSpc>
            </a:pPr>
            <a:r>
              <a:rPr lang="en" sz="2800" b="1" smtClean="0">
                <a:solidFill>
                  <a:srgbClr val="FF0000"/>
                </a:solidFill>
              </a:rPr>
              <a:t>splenomegaly</a:t>
            </a:r>
            <a:endParaRPr lang="sr-Latn-CS" sz="2800" b="1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" sz="2800" b="1" smtClean="0"/>
              <a:t>Asymptomatic forms (5-40%)</a:t>
            </a:r>
            <a:endParaRPr lang="en-US" sz="2800" b="1" smtClean="0"/>
          </a:p>
        </p:txBody>
      </p:sp>
      <p:sp>
        <p:nvSpPr>
          <p:cNvPr id="23554" name="Rectangle 3"/>
          <p:cNvSpPr>
            <a:spLocks noGrp="1" noChangeArrowheads="1"/>
          </p:cNvSpPr>
          <p:nvPr>
            <p:ph type="title"/>
          </p:nvPr>
        </p:nvSpPr>
        <p:spPr>
          <a:xfrm>
            <a:off x="539750" y="1268413"/>
            <a:ext cx="8361363" cy="431800"/>
          </a:xfrm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clinical picture</a:t>
            </a:r>
          </a:p>
        </p:txBody>
      </p:sp>
    </p:spTree>
  </p:cSld>
  <p:clrMapOvr>
    <a:masterClrMapping/>
  </p:clrMapOvr>
  <p:transition spd="slow" advTm="46060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3888" y="2062163"/>
            <a:ext cx="7745412" cy="3095625"/>
          </a:xfrm>
        </p:spPr>
        <p:txBody>
          <a:bodyPr/>
          <a:lstStyle/>
          <a:p>
            <a:r>
              <a:rPr lang="en" sz="2800" b="1" dirty="0" smtClean="0"/>
              <a:t>Leukocytosis</a:t>
            </a:r>
            <a:endParaRPr lang="sr-Latn-CS" sz="2800" b="1" dirty="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dirty="0" smtClean="0"/>
              <a:t>Turning left</a:t>
            </a:r>
            <a:endParaRPr lang="sr-Latn-CS" sz="2000" b="1" dirty="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dirty="0" smtClean="0"/>
              <a:t>basophilia</a:t>
            </a:r>
            <a:endParaRPr lang="sr-Latn-CS" sz="2000" b="1" dirty="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b="1" dirty="0" smtClean="0"/>
              <a:t>eosinophilia</a:t>
            </a:r>
            <a:endParaRPr lang="sr-Latn-CS" sz="2000" b="1" dirty="0" smtClean="0"/>
          </a:p>
          <a:p>
            <a:r>
              <a:rPr lang="en" sz="2800" b="1" dirty="0" smtClean="0"/>
              <a:t>Platelets </a:t>
            </a:r>
            <a:r>
              <a:rPr lang="en" b="1" dirty="0" smtClean="0"/>
              <a:t>: elevated, normal decreased</a:t>
            </a:r>
            <a:r>
              <a:rPr lang="en" sz="1600" b="1" dirty="0" smtClean="0"/>
              <a:t> </a:t>
            </a:r>
          </a:p>
          <a:p>
            <a:r>
              <a:rPr lang="en" sz="2800" b="1" dirty="0" smtClean="0"/>
              <a:t>HGB: </a:t>
            </a:r>
            <a:r>
              <a:rPr lang="en" sz="2800" b="1" dirty="0" smtClean="0"/>
              <a:t>reduced normal</a:t>
            </a:r>
            <a:endParaRPr lang="en-US" sz="2000" b="1" dirty="0" smtClean="0"/>
          </a:p>
        </p:txBody>
      </p:sp>
      <p:sp>
        <p:nvSpPr>
          <p:cNvPr id="24578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496888"/>
            <a:ext cx="8361362" cy="1492250"/>
          </a:xfrm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Blood test results</a:t>
            </a:r>
          </a:p>
        </p:txBody>
      </p:sp>
    </p:spTree>
  </p:cSld>
  <p:clrMapOvr>
    <a:masterClrMapping/>
  </p:clrMapOvr>
  <p:transition spd="slow" advTm="54855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>
          <a:xfrm>
            <a:off x="782638" y="908050"/>
            <a:ext cx="8361362" cy="1081088"/>
          </a:xfrm>
        </p:spPr>
        <p:txBody>
          <a:bodyPr/>
          <a:lstStyle/>
          <a:p>
            <a:r>
              <a:rPr lang="en" sz="3200" smtClean="0">
                <a:solidFill>
                  <a:schemeClr val="accent2"/>
                </a:solidFill>
              </a:rPr>
              <a:t>HGL </a:t>
            </a:r>
            <a:r>
              <a:rPr lang="en-US" sz="3200" smtClean="0">
                <a:solidFill>
                  <a:schemeClr val="accent2"/>
                </a:solidFill>
              </a:rPr>
              <a:t/>
            </a:r>
            <a:br>
              <a:rPr lang="en-US" sz="3200" smtClean="0">
                <a:solidFill>
                  <a:schemeClr val="accent2"/>
                </a:solidFill>
              </a:rPr>
            </a:br>
            <a:r>
              <a:rPr lang="en" sz="3200" smtClean="0">
                <a:solidFill>
                  <a:schemeClr val="accent2"/>
                </a:solidFill>
              </a:rPr>
              <a:t>peripheral blood smear</a:t>
            </a:r>
          </a:p>
        </p:txBody>
      </p:sp>
      <p:pic>
        <p:nvPicPr>
          <p:cNvPr id="25602" name="Picture 6" descr="Picture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92163" y="2133600"/>
            <a:ext cx="4067175" cy="2700338"/>
          </a:xfrm>
          <a:noFill/>
        </p:spPr>
      </p:pic>
      <p:pic>
        <p:nvPicPr>
          <p:cNvPr id="25603" name="Picture 7" descr="Picture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65638" y="3429000"/>
            <a:ext cx="3959225" cy="2879725"/>
          </a:xfrm>
          <a:noFill/>
        </p:spPr>
      </p:pic>
    </p:spTree>
  </p:cSld>
  <p:clrMapOvr>
    <a:masterClrMapping/>
  </p:clrMapOvr>
  <p:transition spd="slow" advTm="30337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23888" y="2241550"/>
            <a:ext cx="7745412" cy="3092450"/>
          </a:xfrm>
        </p:spPr>
        <p:txBody>
          <a:bodyPr/>
          <a:lstStyle/>
          <a:p>
            <a:r>
              <a:rPr lang="en" sz="2800" b="1" smtClean="0"/>
              <a:t>Leukocyte alkaline phosphatase is low</a:t>
            </a:r>
            <a:endParaRPr lang="sr-Latn-CS" sz="2000" b="1" smtClean="0"/>
          </a:p>
          <a:p>
            <a:endParaRPr lang="sr-Latn-CS" sz="2000" b="1" smtClean="0"/>
          </a:p>
          <a:p>
            <a:r>
              <a:rPr lang="en" sz="2800" b="1" smtClean="0"/>
              <a:t>Karyotype </a:t>
            </a:r>
            <a:r>
              <a:rPr lang="en" b="1" smtClean="0"/>
              <a:t>: Ph chromosome</a:t>
            </a:r>
            <a:endParaRPr lang="en-US" sz="2000" b="1" smtClean="0"/>
          </a:p>
          <a:p>
            <a:endParaRPr lang="sr-Latn-CS" b="1" smtClean="0"/>
          </a:p>
          <a:p>
            <a:r>
              <a:rPr lang="en" sz="2800" b="1" smtClean="0"/>
              <a:t>Gene analysis </a:t>
            </a:r>
            <a:r>
              <a:rPr lang="en" b="1" smtClean="0"/>
              <a:t>: </a:t>
            </a:r>
            <a:r>
              <a:rPr lang="en" sz="2000" b="1" smtClean="0"/>
              <a:t>bcr/abl gene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title"/>
          </p:nvPr>
        </p:nvSpPr>
        <p:spPr>
          <a:xfrm>
            <a:off x="468313" y="1196975"/>
            <a:ext cx="8361362" cy="576263"/>
          </a:xfrm>
          <a:noFill/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Additional analyses</a:t>
            </a:r>
          </a:p>
        </p:txBody>
      </p:sp>
    </p:spTree>
  </p:cSld>
  <p:clrMapOvr>
    <a:masterClrMapping/>
  </p:clrMapOvr>
  <p:transition spd="slow" advTm="2141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268413"/>
            <a:ext cx="8361362" cy="614362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Leukocyte alkaline phosphatase</a:t>
            </a:r>
          </a:p>
        </p:txBody>
      </p:sp>
      <p:pic>
        <p:nvPicPr>
          <p:cNvPr id="27650" name="Picture 7" descr="Picture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205038"/>
            <a:ext cx="3373438" cy="3852862"/>
          </a:xfrm>
          <a:noFill/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5165725" y="2398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27652" name="Text Box 6"/>
          <p:cNvSpPr txBox="1">
            <a:spLocks noChangeArrowheads="1"/>
          </p:cNvSpPr>
          <p:nvPr/>
        </p:nvSpPr>
        <p:spPr bwMode="auto">
          <a:xfrm>
            <a:off x="5076825" y="2157413"/>
            <a:ext cx="3263900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>
                <a:solidFill>
                  <a:schemeClr val="accent2"/>
                </a:solidFill>
              </a:rPr>
              <a:t>Increase in APL in HGL</a:t>
            </a:r>
          </a:p>
          <a:p>
            <a:endParaRPr lang="sr-Latn-CS" sz="2400">
              <a:solidFill>
                <a:srgbClr val="FFFF00"/>
              </a:solidFill>
            </a:endParaRPr>
          </a:p>
          <a:p>
            <a:r>
              <a:rPr lang="en" sz="2000">
                <a:solidFill>
                  <a:schemeClr val="bg1"/>
                </a:solidFill>
              </a:rPr>
              <a:t>Infection</a:t>
            </a:r>
          </a:p>
          <a:p>
            <a:r>
              <a:rPr lang="en" sz="2000">
                <a:solidFill>
                  <a:schemeClr val="bg1"/>
                </a:solidFill>
              </a:rPr>
              <a:t>Pregnancy</a:t>
            </a:r>
          </a:p>
          <a:p>
            <a:r>
              <a:rPr lang="en" sz="2000">
                <a:solidFill>
                  <a:schemeClr val="bg1"/>
                </a:solidFill>
              </a:rPr>
              <a:t>Acceleration-transformation</a:t>
            </a:r>
            <a:endParaRPr lang="en-US" sz="2000">
              <a:solidFill>
                <a:schemeClr val="bg1"/>
              </a:solidFill>
            </a:endParaRPr>
          </a:p>
        </p:txBody>
      </p:sp>
      <p:pic>
        <p:nvPicPr>
          <p:cNvPr id="27653" name="Picture 9" descr="Picture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40313" y="4221163"/>
            <a:ext cx="3467100" cy="1730375"/>
          </a:xfrm>
          <a:noFill/>
        </p:spPr>
      </p:pic>
    </p:spTree>
  </p:cSld>
  <p:clrMapOvr>
    <a:masterClrMapping/>
  </p:clrMapOvr>
  <p:transition spd="slow" advTm="2700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361362" cy="576263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Cytogenetics</a:t>
            </a:r>
          </a:p>
        </p:txBody>
      </p:sp>
      <p:sp>
        <p:nvSpPr>
          <p:cNvPr id="29698" name="Text Box 3"/>
          <p:cNvSpPr txBox="1">
            <a:spLocks noChangeArrowheads="1"/>
          </p:cNvSpPr>
          <p:nvPr/>
        </p:nvSpPr>
        <p:spPr bwMode="auto">
          <a:xfrm>
            <a:off x="4679950" y="1828800"/>
            <a:ext cx="4235450" cy="448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endParaRPr lang="sr-Latn-CS"/>
          </a:p>
          <a:p>
            <a:pPr algn="ctr"/>
            <a:r>
              <a:rPr lang="en" sz="2400"/>
              <a:t>FISH technique</a:t>
            </a:r>
            <a:endParaRPr lang="en-US" sz="2400"/>
          </a:p>
          <a:p>
            <a:pPr algn="ctr"/>
            <a:endParaRPr lang="en-US" sz="2400"/>
          </a:p>
          <a:p>
            <a:pPr algn="ctr"/>
            <a:r>
              <a:rPr lang="en" sz="2000">
                <a:solidFill>
                  <a:schemeClr val="accent2"/>
                </a:solidFill>
              </a:rPr>
              <a:t>Advantages</a:t>
            </a:r>
          </a:p>
          <a:p>
            <a:pPr algn="ctr"/>
            <a:endParaRPr lang="en-US" sz="2000">
              <a:solidFill>
                <a:srgbClr val="FFFF00"/>
              </a:solidFill>
            </a:endParaRPr>
          </a:p>
          <a:p>
            <a:pPr algn="ctr"/>
            <a:r>
              <a:rPr lang="en">
                <a:solidFill>
                  <a:schemeClr val="bg1"/>
                </a:solidFill>
              </a:rPr>
              <a:t>No cells in mitosis are required</a:t>
            </a:r>
            <a:endParaRPr lang="en-US">
              <a:solidFill>
                <a:schemeClr val="bg1"/>
              </a:solidFill>
            </a:endParaRPr>
          </a:p>
          <a:p>
            <a:pPr algn="ctr"/>
            <a:r>
              <a:rPr lang="en">
                <a:solidFill>
                  <a:schemeClr val="bg1"/>
                </a:solidFill>
              </a:rPr>
              <a:t>A short wait for the finding</a:t>
            </a:r>
            <a:endParaRPr lang="en-US">
              <a:solidFill>
                <a:schemeClr val="bg1"/>
              </a:solidFill>
            </a:endParaRPr>
          </a:p>
          <a:p>
            <a:pPr algn="ctr"/>
            <a:endParaRPr lang="en-US">
              <a:solidFill>
                <a:schemeClr val="bg1"/>
              </a:solidFill>
            </a:endParaRPr>
          </a:p>
          <a:p>
            <a:pPr algn="ctr"/>
            <a:r>
              <a:rPr lang="en" sz="2000">
                <a:solidFill>
                  <a:schemeClr val="accent2"/>
                </a:solidFill>
              </a:rPr>
              <a:t>Disadvantages</a:t>
            </a:r>
          </a:p>
          <a:p>
            <a:pPr algn="ctr"/>
            <a:endParaRPr lang="en-US">
              <a:solidFill>
                <a:srgbClr val="FFFF00"/>
              </a:solidFill>
            </a:endParaRPr>
          </a:p>
          <a:p>
            <a:pPr algn="ctr"/>
            <a:r>
              <a:rPr lang="en">
                <a:solidFill>
                  <a:schemeClr val="bg1"/>
                </a:solidFill>
              </a:rPr>
              <a:t>Does not disclose sec. chromosomal anomalies</a:t>
            </a:r>
            <a:endParaRPr lang="en-US">
              <a:solidFill>
                <a:schemeClr val="bg1"/>
              </a:solidFill>
            </a:endParaRPr>
          </a:p>
          <a:p>
            <a:pPr algn="ctr"/>
            <a:r>
              <a:rPr lang="en">
                <a:solidFill>
                  <a:schemeClr val="bg1"/>
                </a:solidFill>
              </a:rPr>
              <a:t>It does not detect aberrant translocations</a:t>
            </a:r>
            <a:endParaRPr lang="sr-Latn-CS">
              <a:solidFill>
                <a:schemeClr val="bg1"/>
              </a:solidFill>
            </a:endParaRPr>
          </a:p>
          <a:p>
            <a:pPr algn="ctr"/>
            <a:endParaRPr lang="en-US">
              <a:solidFill>
                <a:schemeClr val="bg1"/>
              </a:solidFill>
            </a:endParaRPr>
          </a:p>
          <a:p>
            <a:pPr algn="ctr"/>
            <a:endParaRPr lang="en-US"/>
          </a:p>
          <a:p>
            <a:pPr algn="ctr"/>
            <a:endParaRPr lang="en-US"/>
          </a:p>
        </p:txBody>
      </p:sp>
      <p:pic>
        <p:nvPicPr>
          <p:cNvPr id="296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813" y="1600200"/>
            <a:ext cx="4090987" cy="429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</p:pic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5029200"/>
            <a:ext cx="19812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Tm="71771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377825" y="1085850"/>
            <a:ext cx="8361363" cy="614363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genetic techniques (PCR)</a:t>
            </a:r>
            <a:endParaRPr lang="en-US" smtClean="0">
              <a:solidFill>
                <a:schemeClr val="accent2"/>
              </a:solidFill>
            </a:endParaRPr>
          </a:p>
        </p:txBody>
      </p:sp>
      <p:pic>
        <p:nvPicPr>
          <p:cNvPr id="30722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4838" y="1700213"/>
            <a:ext cx="4038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365625"/>
            <a:ext cx="1828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4" name="Text Box 5"/>
          <p:cNvSpPr txBox="1">
            <a:spLocks noChangeArrowheads="1"/>
          </p:cNvSpPr>
          <p:nvPr/>
        </p:nvSpPr>
        <p:spPr bwMode="auto">
          <a:xfrm>
            <a:off x="5257800" y="2420938"/>
            <a:ext cx="35718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/>
              <a:t>Advantages</a:t>
            </a:r>
          </a:p>
          <a:p>
            <a:endParaRPr lang="sr-Latn-CS" sz="1600"/>
          </a:p>
          <a:p>
            <a:r>
              <a:rPr lang="en" sz="2000">
                <a:solidFill>
                  <a:schemeClr val="bg1"/>
                </a:solidFill>
              </a:rPr>
              <a:t>Strict specificity</a:t>
            </a:r>
          </a:p>
          <a:p>
            <a:r>
              <a:rPr lang="en" sz="2000">
                <a:solidFill>
                  <a:schemeClr val="bg1"/>
                </a:solidFill>
              </a:rPr>
              <a:t>Get your findings quickly</a:t>
            </a:r>
          </a:p>
          <a:p>
            <a:r>
              <a:rPr lang="en" sz="2000">
                <a:solidFill>
                  <a:schemeClr val="bg1"/>
                </a:solidFill>
              </a:rPr>
              <a:t>Monitoring response to therapy</a:t>
            </a:r>
          </a:p>
          <a:p>
            <a:endParaRPr lang="sr-Latn-CS" sz="2400">
              <a:solidFill>
                <a:schemeClr val="bg1"/>
              </a:solidFill>
            </a:endParaRPr>
          </a:p>
          <a:p>
            <a:r>
              <a:rPr lang="en" sz="2400"/>
              <a:t>Deficiency</a:t>
            </a:r>
          </a:p>
          <a:p>
            <a:endParaRPr lang="sr-Latn-CS" sz="1600"/>
          </a:p>
          <a:p>
            <a:r>
              <a:rPr lang="en" sz="2000">
                <a:solidFill>
                  <a:schemeClr val="bg1"/>
                </a:solidFill>
              </a:rPr>
              <a:t>Strict specificity</a:t>
            </a:r>
            <a:endParaRPr lang="en-US" sz="20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85397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1484313"/>
            <a:ext cx="8361363" cy="1584325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CML differential diagnosis</a:t>
            </a:r>
            <a:endParaRPr lang="en-US" i="1" smtClean="0">
              <a:solidFill>
                <a:schemeClr val="accent2"/>
              </a:solidFill>
            </a:endParaRPr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2132856"/>
            <a:ext cx="8229600" cy="4525962"/>
          </a:xfrm>
        </p:spPr>
        <p:txBody>
          <a:bodyPr/>
          <a:lstStyle/>
          <a:p>
            <a:endParaRPr lang="sr-Latn-CS" dirty="0" smtClean="0"/>
          </a:p>
          <a:p>
            <a:r>
              <a:rPr lang="en" dirty="0" smtClean="0">
                <a:solidFill>
                  <a:srgbClr val="FF0000"/>
                </a:solidFill>
              </a:rPr>
              <a:t>Leukemoid </a:t>
            </a:r>
            <a:r>
              <a:rPr lang="en" dirty="0" smtClean="0">
                <a:solidFill>
                  <a:srgbClr val="FF0000"/>
                </a:solidFill>
              </a:rPr>
              <a:t>reaction of the granulocytic type</a:t>
            </a:r>
          </a:p>
          <a:p>
            <a:r>
              <a:rPr lang="en" dirty="0" smtClean="0"/>
              <a:t>Ph -negative chronic myeloproliferative diseases</a:t>
            </a:r>
          </a:p>
          <a:p>
            <a:r>
              <a:rPr lang="en" dirty="0" smtClean="0"/>
              <a:t>Ph-positive acute leukemia</a:t>
            </a:r>
          </a:p>
          <a:p>
            <a:r>
              <a:rPr lang="en" dirty="0" smtClean="0"/>
              <a:t>Splenomegaly</a:t>
            </a:r>
            <a:endParaRPr lang="en-US" dirty="0" smtClean="0"/>
          </a:p>
        </p:txBody>
      </p:sp>
    </p:spTree>
  </p:cSld>
  <p:clrMapOvr>
    <a:masterClrMapping/>
  </p:clrMapOvr>
  <p:transition spd="slow" advTm="15196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412875"/>
            <a:ext cx="8361362" cy="936625"/>
          </a:xfrm>
        </p:spPr>
        <p:txBody>
          <a:bodyPr/>
          <a:lstStyle/>
          <a:p>
            <a:r>
              <a:rPr lang="en" sz="3200" i="1" smtClean="0">
                <a:solidFill>
                  <a:schemeClr val="accent2"/>
                </a:solidFill>
              </a:rPr>
              <a:t>Leukemoid reaction of the granulocytic type</a:t>
            </a:r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72816"/>
            <a:ext cx="8229600" cy="475297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sr-Latn-CS" dirty="0" smtClean="0"/>
          </a:p>
          <a:p>
            <a:pPr>
              <a:lnSpc>
                <a:spcPct val="90000"/>
              </a:lnSpc>
            </a:pPr>
            <a:r>
              <a:rPr lang="en" dirty="0" smtClean="0"/>
              <a:t>The number of leukocytes (most often) is less than 50x10 </a:t>
            </a:r>
            <a:r>
              <a:rPr lang="en" baseline="30000" dirty="0" smtClean="0"/>
              <a:t>9 </a:t>
            </a:r>
            <a:r>
              <a:rPr lang="en" dirty="0" smtClean="0"/>
              <a:t>/l</a:t>
            </a:r>
          </a:p>
          <a:p>
            <a:pPr>
              <a:lnSpc>
                <a:spcPct val="90000"/>
              </a:lnSpc>
            </a:pPr>
            <a:r>
              <a:rPr lang="en" dirty="0" smtClean="0"/>
              <a:t>Existence of the cause of the leukemoid reaction</a:t>
            </a:r>
          </a:p>
          <a:p>
            <a:pPr>
              <a:lnSpc>
                <a:spcPct val="90000"/>
              </a:lnSpc>
            </a:pPr>
            <a:r>
              <a:rPr lang="en" dirty="0" smtClean="0"/>
              <a:t>Elevated APL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" dirty="0" smtClean="0"/>
              <a:t>Absence of splenomegaly (most common)</a:t>
            </a:r>
            <a:endParaRPr lang="sr-Latn-CS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en" dirty="0" smtClean="0"/>
              <a:t>Response to antimicrobial therapy</a:t>
            </a:r>
          </a:p>
          <a:p>
            <a:pPr>
              <a:lnSpc>
                <a:spcPct val="90000"/>
              </a:lnSpc>
            </a:pPr>
            <a:r>
              <a:rPr lang="en" dirty="0" smtClean="0">
                <a:solidFill>
                  <a:schemeClr val="accent2"/>
                </a:solidFill>
              </a:rPr>
              <a:t>Absence </a:t>
            </a:r>
            <a:r>
              <a:rPr lang="en" dirty="0" smtClean="0">
                <a:solidFill>
                  <a:schemeClr val="accent2"/>
                </a:solidFill>
              </a:rPr>
              <a:t>of Ph chromosome and bcr-abl gene</a:t>
            </a:r>
            <a:endParaRPr lang="en-US" dirty="0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325438" y="1281113"/>
            <a:ext cx="8361362" cy="903287"/>
          </a:xfrm>
        </p:spPr>
        <p:txBody>
          <a:bodyPr/>
          <a:lstStyle/>
          <a:p>
            <a:r>
              <a:rPr lang="en" sz="3200" smtClean="0">
                <a:solidFill>
                  <a:schemeClr val="accent2"/>
                </a:solidFill>
              </a:rPr>
              <a:t>Differential diagnosis of CML and leukemoid reactions</a:t>
            </a:r>
            <a:endParaRPr lang="en-US" sz="2400" i="1" smtClean="0">
              <a:solidFill>
                <a:srgbClr val="FFFF00"/>
              </a:solidFill>
            </a:endParaRPr>
          </a:p>
        </p:txBody>
      </p:sp>
      <p:sp>
        <p:nvSpPr>
          <p:cNvPr id="34818" name="Text Box 3"/>
          <p:cNvSpPr txBox="1">
            <a:spLocks noChangeArrowheads="1"/>
          </p:cNvSpPr>
          <p:nvPr/>
        </p:nvSpPr>
        <p:spPr bwMode="auto">
          <a:xfrm>
            <a:off x="2915816" y="2276872"/>
            <a:ext cx="3342582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Leukocytes &gt; 50x10 </a:t>
            </a:r>
            <a:r>
              <a:rPr lang="en" sz="2400" baseline="30000" dirty="0">
                <a:solidFill>
                  <a:srgbClr val="FF0000"/>
                </a:solidFill>
              </a:rPr>
              <a:t>9 </a:t>
            </a:r>
            <a:r>
              <a:rPr lang="en" sz="2400" dirty="0">
                <a:solidFill>
                  <a:srgbClr val="FF0000"/>
                </a:solidFill>
              </a:rPr>
              <a:t>/l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4819" name="Text Box 4"/>
          <p:cNvSpPr txBox="1">
            <a:spLocks noChangeArrowheads="1"/>
          </p:cNvSpPr>
          <p:nvPr/>
        </p:nvSpPr>
        <p:spPr bwMode="auto">
          <a:xfrm>
            <a:off x="2517775" y="2700338"/>
            <a:ext cx="364074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Left turn (&gt;20% of younger forms)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572421" name="Oval 5">
            <a:extLst>
              <a:ext uri="{FF2B5EF4-FFF2-40B4-BE49-F238E27FC236}">
                <a16:creationId xmlns="" xmlns:a16="http://schemas.microsoft.com/office/drawing/2014/main" id="{05303D06-6070-C646-85ED-AC972EC60E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152775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endParaRPr lang="en-US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2422" name="Oval 6">
            <a:extLst>
              <a:ext uri="{FF2B5EF4-FFF2-40B4-BE49-F238E27FC236}">
                <a16:creationId xmlns="" xmlns:a16="http://schemas.microsoft.com/office/drawing/2014/main" id="{98A80FC1-CA1A-6F4F-A783-5AA4CCB8B3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152775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</a:t>
            </a:r>
            <a:endParaRPr lang="en-US">
              <a:solidFill>
                <a:srgbClr val="0033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4822" name="Text Box 7"/>
          <p:cNvSpPr txBox="1">
            <a:spLocks noChangeArrowheads="1"/>
          </p:cNvSpPr>
          <p:nvPr/>
        </p:nvSpPr>
        <p:spPr bwMode="auto">
          <a:xfrm>
            <a:off x="466725" y="4452938"/>
            <a:ext cx="3533775" cy="376237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003399"/>
                </a:solidFill>
              </a:rPr>
              <a:t>Chronic neutrophilic leukemia</a:t>
            </a:r>
            <a:endParaRPr lang="en-US">
              <a:solidFill>
                <a:srgbClr val="003399"/>
              </a:solidFill>
            </a:endParaRPr>
          </a:p>
        </p:txBody>
      </p:sp>
      <p:sp>
        <p:nvSpPr>
          <p:cNvPr id="34823" name="Text Box 8"/>
          <p:cNvSpPr txBox="1">
            <a:spLocks noChangeArrowheads="1"/>
          </p:cNvSpPr>
          <p:nvPr/>
        </p:nvSpPr>
        <p:spPr bwMode="auto">
          <a:xfrm>
            <a:off x="5257800" y="5133975"/>
            <a:ext cx="3482975" cy="37623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/>
              <a:t>   </a:t>
            </a:r>
            <a:r>
              <a:rPr lang="en">
                <a:solidFill>
                  <a:schemeClr val="bg1"/>
                </a:solidFill>
              </a:rPr>
              <a:t>Ph-negative chronic MPB</a:t>
            </a:r>
            <a:r>
              <a:rPr lang="en"/>
              <a:t>   </a:t>
            </a:r>
            <a:endParaRPr lang="en-US"/>
          </a:p>
        </p:txBody>
      </p:sp>
      <p:sp>
        <p:nvSpPr>
          <p:cNvPr id="34824" name="Text Box 9"/>
          <p:cNvSpPr txBox="1">
            <a:spLocks noChangeArrowheads="1"/>
          </p:cNvSpPr>
          <p:nvPr/>
        </p:nvSpPr>
        <p:spPr bwMode="auto">
          <a:xfrm>
            <a:off x="5241925" y="4448175"/>
            <a:ext cx="326243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Chronic granulocytic leukemia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4826" name="Text Box 11"/>
          <p:cNvSpPr txBox="1">
            <a:spLocks noChangeArrowheads="1"/>
          </p:cNvSpPr>
          <p:nvPr/>
        </p:nvSpPr>
        <p:spPr bwMode="auto">
          <a:xfrm>
            <a:off x="533400" y="5570538"/>
            <a:ext cx="3371850" cy="406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000">
                <a:solidFill>
                  <a:srgbClr val="FF0000"/>
                </a:solidFill>
              </a:rPr>
              <a:t>HEMATOLOGICAL EXAMINATION</a:t>
            </a:r>
            <a:endParaRPr lang="en-US" sz="2000">
              <a:solidFill>
                <a:srgbClr val="FF0000"/>
              </a:solidFill>
            </a:endParaRPr>
          </a:p>
        </p:txBody>
      </p:sp>
      <p:sp>
        <p:nvSpPr>
          <p:cNvPr id="34827" name="Line 12"/>
          <p:cNvSpPr>
            <a:spLocks noChangeShapeType="1"/>
          </p:cNvSpPr>
          <p:nvPr/>
        </p:nvSpPr>
        <p:spPr bwMode="auto">
          <a:xfrm>
            <a:off x="2057400" y="4981575"/>
            <a:ext cx="0" cy="4572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28" name="Line 13"/>
          <p:cNvSpPr>
            <a:spLocks noChangeShapeType="1"/>
          </p:cNvSpPr>
          <p:nvPr/>
        </p:nvSpPr>
        <p:spPr bwMode="auto">
          <a:xfrm>
            <a:off x="4419600" y="2238375"/>
            <a:ext cx="0" cy="3048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Tm="19565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it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Polycythemia</a:t>
            </a:r>
          </a:p>
        </p:txBody>
      </p:sp>
      <p:sp>
        <p:nvSpPr>
          <p:cNvPr id="5122" name="Content Placeholder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smtClean="0"/>
              <a:t>Diagnostics</a:t>
            </a:r>
          </a:p>
          <a:p>
            <a:r>
              <a:rPr lang="en" smtClean="0"/>
              <a:t>Hb, Hct, number of erythrocytes</a:t>
            </a:r>
          </a:p>
          <a:p>
            <a:r>
              <a:rPr lang="en" smtClean="0"/>
              <a:t>Leukocytosis/mild/, thrombocytosis/mild/</a:t>
            </a:r>
          </a:p>
          <a:p>
            <a:r>
              <a:rPr lang="en" smtClean="0"/>
              <a:t>Determination of the total mass of erythrocytes greater than 36/ml/kg</a:t>
            </a:r>
          </a:p>
          <a:p>
            <a:r>
              <a:rPr lang="en" smtClean="0"/>
              <a:t>Bone marrow biopsy</a:t>
            </a:r>
          </a:p>
        </p:txBody>
      </p:sp>
    </p:spTree>
  </p:cSld>
  <p:clrMapOvr>
    <a:masterClrMapping/>
  </p:clrMapOvr>
  <p:transition spd="slow" advTm="3998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782637" y="980728"/>
            <a:ext cx="8361363" cy="903287"/>
          </a:xfrm>
        </p:spPr>
        <p:txBody>
          <a:bodyPr/>
          <a:lstStyle/>
          <a:p>
            <a:r>
              <a:rPr lang="en" sz="3200" dirty="0" smtClean="0">
                <a:solidFill>
                  <a:schemeClr val="accent2">
                    <a:lumMod val="75000"/>
                  </a:schemeClr>
                </a:solidFill>
              </a:rPr>
              <a:t>Differential diagnosis of </a:t>
            </a:r>
            <a:r>
              <a:rPr lang="sr-Latn-CS" sz="3200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sr-Latn-CS" sz="32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" sz="2400" i="1" dirty="0" smtClean="0">
                <a:solidFill>
                  <a:schemeClr val="accent2">
                    <a:lumMod val="75000"/>
                  </a:schemeClr>
                </a:solidFill>
              </a:rPr>
              <a:t>HGL and leukemoid reaction</a:t>
            </a:r>
            <a:endParaRPr lang="en-US" sz="2400" i="1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5842" name="Text Box 3"/>
          <p:cNvSpPr txBox="1">
            <a:spLocks noChangeArrowheads="1"/>
          </p:cNvSpPr>
          <p:nvPr/>
        </p:nvSpPr>
        <p:spPr bwMode="auto">
          <a:xfrm>
            <a:off x="2411760" y="1844824"/>
            <a:ext cx="4400564" cy="83099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" sz="2400" dirty="0">
                <a:solidFill>
                  <a:srgbClr val="FF0000"/>
                </a:solidFill>
              </a:rPr>
              <a:t>Leukocytes &gt; 50x10 </a:t>
            </a:r>
            <a:r>
              <a:rPr lang="en" sz="2400" baseline="30000" dirty="0">
                <a:solidFill>
                  <a:srgbClr val="FF0000"/>
                </a:solidFill>
              </a:rPr>
              <a:t>9 </a:t>
            </a:r>
            <a:r>
              <a:rPr lang="en" sz="2400" dirty="0">
                <a:solidFill>
                  <a:srgbClr val="FF0000"/>
                </a:solidFill>
              </a:rPr>
              <a:t>/l</a:t>
            </a:r>
          </a:p>
          <a:p>
            <a:pPr algn="ctr"/>
            <a:r>
              <a:rPr lang="en" sz="2400" dirty="0">
                <a:solidFill>
                  <a:srgbClr val="FF0000"/>
                </a:solidFill>
              </a:rPr>
              <a:t>Left turn &gt; 20% of young forms</a:t>
            </a:r>
          </a:p>
        </p:txBody>
      </p:sp>
      <p:sp>
        <p:nvSpPr>
          <p:cNvPr id="573444" name="Oval 4">
            <a:extLst>
              <a:ext uri="{FF2B5EF4-FFF2-40B4-BE49-F238E27FC236}">
                <a16:creationId xmlns="" xmlns:a16="http://schemas.microsoft.com/office/drawing/2014/main" id="{EB106180-D1CF-394A-85E3-921FC93CEC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09800" y="315753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3445" name="Oval 5">
            <a:extLst>
              <a:ext uri="{FF2B5EF4-FFF2-40B4-BE49-F238E27FC236}">
                <a16:creationId xmlns="" xmlns:a16="http://schemas.microsoft.com/office/drawing/2014/main" id="{5609D048-9F15-0845-9E22-4B0A230C7B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72200" y="315753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5" name="Text Box 6"/>
          <p:cNvSpPr txBox="1">
            <a:spLocks noChangeArrowheads="1"/>
          </p:cNvSpPr>
          <p:nvPr/>
        </p:nvSpPr>
        <p:spPr bwMode="auto">
          <a:xfrm>
            <a:off x="685800" y="5600700"/>
            <a:ext cx="326243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Chronic granulocytic leukemia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5846" name="Text Box 7"/>
          <p:cNvSpPr txBox="1">
            <a:spLocks noChangeArrowheads="1"/>
          </p:cNvSpPr>
          <p:nvPr/>
        </p:nvSpPr>
        <p:spPr bwMode="auto">
          <a:xfrm>
            <a:off x="5254625" y="5600700"/>
            <a:ext cx="328808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Leukemoid reaction gran. type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5847" name="Text Box 8"/>
          <p:cNvSpPr txBox="1">
            <a:spLocks noChangeArrowheads="1"/>
          </p:cNvSpPr>
          <p:nvPr/>
        </p:nvSpPr>
        <p:spPr bwMode="auto">
          <a:xfrm>
            <a:off x="2743200" y="4071938"/>
            <a:ext cx="4570482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>
                <a:solidFill>
                  <a:srgbClr val="FF0000"/>
                </a:solidFill>
              </a:rPr>
              <a:t>Leukocyte alkaline phosphatase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35848" name="Text Box 9"/>
          <p:cNvSpPr txBox="1">
            <a:spLocks noChangeArrowheads="1"/>
          </p:cNvSpPr>
          <p:nvPr/>
        </p:nvSpPr>
        <p:spPr bwMode="auto">
          <a:xfrm>
            <a:off x="2843808" y="2636912"/>
            <a:ext cx="3922869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Eosinophilia and basophilia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73450" name="Oval 10">
            <a:extLst>
              <a:ext uri="{FF2B5EF4-FFF2-40B4-BE49-F238E27FC236}">
                <a16:creationId xmlns="" xmlns:a16="http://schemas.microsoft.com/office/drawing/2014/main" id="{B8E63DB6-3F02-D744-BACB-3BA0CBCB22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600" y="452913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&lt; 20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3451" name="Oval 11">
            <a:extLst>
              <a:ext uri="{FF2B5EF4-FFF2-40B4-BE49-F238E27FC236}">
                <a16:creationId xmlns="" xmlns:a16="http://schemas.microsoft.com/office/drawing/2014/main" id="{F8C4196B-0071-7045-AF68-3CEC8FA8DA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0" y="445293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 80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3452" name="Text Box 12">
            <a:extLst>
              <a:ext uri="{FF2B5EF4-FFF2-40B4-BE49-F238E27FC236}">
                <a16:creationId xmlns="" xmlns:a16="http://schemas.microsoft.com/office/drawing/2014/main" id="{F800E9A5-4AF6-DE42-86C6-F4772950D2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750" y="6053138"/>
            <a:ext cx="3441700" cy="406400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" sz="2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HEMATOLOGICAL EXAMINATION</a:t>
            </a:r>
            <a:endParaRPr lang="en-US" sz="200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52" name="Text Box 13"/>
          <p:cNvSpPr txBox="1">
            <a:spLocks noChangeArrowheads="1"/>
          </p:cNvSpPr>
          <p:nvPr/>
        </p:nvSpPr>
        <p:spPr bwMode="auto">
          <a:xfrm>
            <a:off x="4343400" y="6053138"/>
            <a:ext cx="4327525" cy="3762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chemeClr val="bg1"/>
                </a:solidFill>
              </a:rPr>
              <a:t>Ph-negative chronic MPB (APL&gt;10)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12093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836712"/>
            <a:ext cx="8361362" cy="1382712"/>
          </a:xfrm>
        </p:spPr>
        <p:txBody>
          <a:bodyPr/>
          <a:lstStyle/>
          <a:p>
            <a:r>
              <a:rPr lang="en" sz="2400" i="1" dirty="0" smtClean="0">
                <a:solidFill>
                  <a:schemeClr val="accent2"/>
                </a:solidFill>
              </a:rPr>
              <a:t>Leukemoid reaction</a:t>
            </a:r>
          </a:p>
        </p:txBody>
      </p:sp>
      <p:sp>
        <p:nvSpPr>
          <p:cNvPr id="36866" name="Text Box 3"/>
          <p:cNvSpPr txBox="1">
            <a:spLocks noChangeArrowheads="1"/>
          </p:cNvSpPr>
          <p:nvPr/>
        </p:nvSpPr>
        <p:spPr bwMode="auto">
          <a:xfrm>
            <a:off x="2915816" y="1844824"/>
            <a:ext cx="3693640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Leukocytes 10 - 50x10 </a:t>
            </a:r>
            <a:r>
              <a:rPr lang="en" sz="2400" baseline="30000" dirty="0">
                <a:solidFill>
                  <a:srgbClr val="FF0000"/>
                </a:solidFill>
              </a:rPr>
              <a:t>9 </a:t>
            </a:r>
            <a:r>
              <a:rPr lang="en" sz="2400" dirty="0">
                <a:solidFill>
                  <a:srgbClr val="FF0000"/>
                </a:solidFill>
              </a:rPr>
              <a:t>/l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2843808" y="2348880"/>
            <a:ext cx="364074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FF0000"/>
                </a:solidFill>
              </a:rPr>
              <a:t>Left turn (&gt;20% of younger forms)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74469" name="Oval 5">
            <a:extLst>
              <a:ext uri="{FF2B5EF4-FFF2-40B4-BE49-F238E27FC236}">
                <a16:creationId xmlns="" xmlns:a16="http://schemas.microsoft.com/office/drawing/2014/main" id="{5FD00E5F-8AB5-9442-8809-EEC6433221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311308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 E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4470" name="Oval 6">
            <a:extLst>
              <a:ext uri="{FF2B5EF4-FFF2-40B4-BE49-F238E27FC236}">
                <a16:creationId xmlns="" xmlns:a16="http://schemas.microsoft.com/office/drawing/2014/main" id="{0C929689-4D69-8F42-932B-6616BD61C8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8800" y="3113088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 A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70" name="Text Box 7"/>
          <p:cNvSpPr txBox="1">
            <a:spLocks noChangeArrowheads="1"/>
          </p:cNvSpPr>
          <p:nvPr/>
        </p:nvSpPr>
        <p:spPr bwMode="auto">
          <a:xfrm>
            <a:off x="466725" y="4413250"/>
            <a:ext cx="3533775" cy="376238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000066"/>
                </a:solidFill>
              </a:rPr>
              <a:t>Chronic neutrophilic leukemia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6872" name="Text Box 9"/>
          <p:cNvSpPr txBox="1">
            <a:spLocks noChangeArrowheads="1"/>
          </p:cNvSpPr>
          <p:nvPr/>
        </p:nvSpPr>
        <p:spPr bwMode="auto">
          <a:xfrm>
            <a:off x="5241925" y="4408488"/>
            <a:ext cx="326243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Chronic granulocytic leukemia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36873" name="Text Box 10"/>
          <p:cNvSpPr txBox="1">
            <a:spLocks noChangeArrowheads="1"/>
          </p:cNvSpPr>
          <p:nvPr/>
        </p:nvSpPr>
        <p:spPr bwMode="auto">
          <a:xfrm>
            <a:off x="5076056" y="5229200"/>
            <a:ext cx="328808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rgbClr val="FF0000"/>
                </a:solidFill>
              </a:rPr>
              <a:t>Leukemoid reaction gran. type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574475" name="Text Box 11">
            <a:extLst>
              <a:ext uri="{FF2B5EF4-FFF2-40B4-BE49-F238E27FC236}">
                <a16:creationId xmlns="" xmlns:a16="http://schemas.microsoft.com/office/drawing/2014/main" id="{23381308-1AC0-C04D-8C56-E268D676FF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5830888"/>
            <a:ext cx="2835275" cy="400050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en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Hematological examination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75" name="Text Box 12"/>
          <p:cNvSpPr txBox="1">
            <a:spLocks noChangeArrowheads="1"/>
          </p:cNvSpPr>
          <p:nvPr/>
        </p:nvSpPr>
        <p:spPr bwMode="auto">
          <a:xfrm>
            <a:off x="457200" y="4941888"/>
            <a:ext cx="3533775" cy="376237"/>
          </a:xfrm>
          <a:prstGeom prst="rect">
            <a:avLst/>
          </a:prstGeom>
          <a:solidFill>
            <a:srgbClr val="C0C0C0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chemeClr val="bg2"/>
                </a:solidFill>
              </a:rPr>
              <a:t>  </a:t>
            </a:r>
            <a:r>
              <a:rPr lang="en">
                <a:solidFill>
                  <a:srgbClr val="000066"/>
                </a:solidFill>
              </a:rPr>
              <a:t>Lymphomas (Hodgkin's disease)</a:t>
            </a:r>
            <a:endParaRPr lang="en-US">
              <a:solidFill>
                <a:srgbClr val="000066"/>
              </a:solidFill>
            </a:endParaRPr>
          </a:p>
        </p:txBody>
      </p:sp>
      <p:sp>
        <p:nvSpPr>
          <p:cNvPr id="36876" name="Line 13"/>
          <p:cNvSpPr>
            <a:spLocks noChangeShapeType="1"/>
          </p:cNvSpPr>
          <p:nvPr/>
        </p:nvSpPr>
        <p:spPr bwMode="auto">
          <a:xfrm>
            <a:off x="2159000" y="5408613"/>
            <a:ext cx="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Tm="12169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340768"/>
            <a:ext cx="8361362" cy="903287"/>
          </a:xfrm>
        </p:spPr>
        <p:txBody>
          <a:bodyPr/>
          <a:lstStyle/>
          <a:p>
            <a:r>
              <a:rPr lang="en" sz="3200" dirty="0" smtClean="0">
                <a:solidFill>
                  <a:schemeClr val="accent2"/>
                </a:solidFill>
              </a:rPr>
              <a:t>Differential diagnosis</a:t>
            </a:r>
            <a:r>
              <a:rPr lang="sr-Latn-CS" sz="3200" dirty="0" smtClean="0">
                <a:solidFill>
                  <a:schemeClr val="accent2"/>
                </a:solidFill>
              </a:rPr>
              <a:t/>
            </a:r>
            <a:br>
              <a:rPr lang="sr-Latn-CS" sz="3200" dirty="0" smtClean="0">
                <a:solidFill>
                  <a:schemeClr val="accent2"/>
                </a:solidFill>
              </a:rPr>
            </a:br>
            <a:endParaRPr lang="en-US" sz="2400" i="1" dirty="0" smtClean="0">
              <a:solidFill>
                <a:schemeClr val="accent2"/>
              </a:solidFill>
            </a:endParaRPr>
          </a:p>
        </p:txBody>
      </p:sp>
      <p:sp>
        <p:nvSpPr>
          <p:cNvPr id="37890" name="Text Box 3"/>
          <p:cNvSpPr txBox="1">
            <a:spLocks noChangeArrowheads="1"/>
          </p:cNvSpPr>
          <p:nvPr/>
        </p:nvSpPr>
        <p:spPr bwMode="auto">
          <a:xfrm>
            <a:off x="2195736" y="1772816"/>
            <a:ext cx="4605556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" sz="2400" dirty="0">
                <a:solidFill>
                  <a:srgbClr val="FF0000"/>
                </a:solidFill>
              </a:rPr>
              <a:t>Dfren L eukocytes 10 - 50x10 </a:t>
            </a:r>
            <a:r>
              <a:rPr lang="en" sz="2400" baseline="30000" dirty="0">
                <a:solidFill>
                  <a:srgbClr val="FF0000"/>
                </a:solidFill>
              </a:rPr>
              <a:t>9 </a:t>
            </a:r>
            <a:r>
              <a:rPr lang="en" sz="2400" dirty="0">
                <a:solidFill>
                  <a:srgbClr val="FF0000"/>
                </a:solidFill>
              </a:rPr>
              <a:t>/l</a:t>
            </a:r>
          </a:p>
        </p:txBody>
      </p:sp>
      <p:sp>
        <p:nvSpPr>
          <p:cNvPr id="575492" name="Oval 4">
            <a:extLst>
              <a:ext uri="{FF2B5EF4-FFF2-40B4-BE49-F238E27FC236}">
                <a16:creationId xmlns="" xmlns:a16="http://schemas.microsoft.com/office/drawing/2014/main" id="{33185D2B-FFD5-7244-9BDF-A35797E95D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82750" y="2582863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 _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5493" name="Oval 5">
            <a:extLst>
              <a:ext uri="{FF2B5EF4-FFF2-40B4-BE49-F238E27FC236}">
                <a16:creationId xmlns="" xmlns:a16="http://schemas.microsoft.com/office/drawing/2014/main" id="{4CEAF04F-0F84-4B41-9117-36CF22EA2E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7150" y="2659063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NOT _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893" name="Text Box 6"/>
          <p:cNvSpPr txBox="1">
            <a:spLocks noChangeArrowheads="1"/>
          </p:cNvSpPr>
          <p:nvPr/>
        </p:nvSpPr>
        <p:spPr bwMode="auto">
          <a:xfrm>
            <a:off x="539750" y="5635625"/>
            <a:ext cx="3262432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FF0000"/>
                </a:solidFill>
              </a:rPr>
              <a:t>Chronic granulocytic leukemia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894" name="Text Box 7"/>
          <p:cNvSpPr txBox="1">
            <a:spLocks noChangeArrowheads="1"/>
          </p:cNvSpPr>
          <p:nvPr/>
        </p:nvSpPr>
        <p:spPr bwMode="auto">
          <a:xfrm>
            <a:off x="5340350" y="5554663"/>
            <a:ext cx="3288080" cy="36933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dirty="0">
                <a:solidFill>
                  <a:srgbClr val="FF0000"/>
                </a:solidFill>
              </a:rPr>
              <a:t>Leukemoid reaction gran. type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7895" name="Text Box 8"/>
          <p:cNvSpPr txBox="1">
            <a:spLocks noChangeArrowheads="1"/>
          </p:cNvSpPr>
          <p:nvPr/>
        </p:nvSpPr>
        <p:spPr bwMode="auto">
          <a:xfrm>
            <a:off x="2267744" y="3501008"/>
            <a:ext cx="4570482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Leukocyte alkaline phosphatase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7896" name="Text Box 9"/>
          <p:cNvSpPr txBox="1">
            <a:spLocks noChangeArrowheads="1"/>
          </p:cNvSpPr>
          <p:nvPr/>
        </p:nvSpPr>
        <p:spPr bwMode="auto">
          <a:xfrm>
            <a:off x="2627784" y="2636912"/>
            <a:ext cx="3922869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Eosinophilia and basophilia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75498" name="Oval 10">
            <a:extLst>
              <a:ext uri="{FF2B5EF4-FFF2-40B4-BE49-F238E27FC236}">
                <a16:creationId xmlns="" xmlns:a16="http://schemas.microsoft.com/office/drawing/2014/main" id="{771E848D-1F5C-204F-A9B7-3DDFABA40E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77950" y="3268663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&lt; 20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5499" name="Oval 11">
            <a:extLst>
              <a:ext uri="{FF2B5EF4-FFF2-40B4-BE49-F238E27FC236}">
                <a16:creationId xmlns="" xmlns:a16="http://schemas.microsoft.com/office/drawing/2014/main" id="{2BF79802-8D25-F841-AB49-17A2A1CB64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1950" y="3344863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&gt; 80</a:t>
            </a:r>
            <a:endParaRPr lang="en-US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899" name="Text Box 12"/>
          <p:cNvSpPr txBox="1">
            <a:spLocks noChangeArrowheads="1"/>
          </p:cNvSpPr>
          <p:nvPr/>
        </p:nvSpPr>
        <p:spPr bwMode="auto">
          <a:xfrm>
            <a:off x="4518025" y="6088063"/>
            <a:ext cx="4327525" cy="3762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>
                <a:solidFill>
                  <a:schemeClr val="bg1"/>
                </a:solidFill>
              </a:rPr>
              <a:t>Ph-negative chronic MPB (APL&gt;10)</a:t>
            </a:r>
            <a:endParaRPr lang="en-US">
              <a:solidFill>
                <a:schemeClr val="bg1"/>
              </a:solidFill>
            </a:endParaRPr>
          </a:p>
        </p:txBody>
      </p:sp>
      <p:sp>
        <p:nvSpPr>
          <p:cNvPr id="37900" name="Text Box 13"/>
          <p:cNvSpPr txBox="1">
            <a:spLocks noChangeArrowheads="1"/>
          </p:cNvSpPr>
          <p:nvPr/>
        </p:nvSpPr>
        <p:spPr bwMode="auto">
          <a:xfrm>
            <a:off x="3362325" y="4249738"/>
            <a:ext cx="2138727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 dirty="0">
                <a:solidFill>
                  <a:srgbClr val="FF0000"/>
                </a:solidFill>
              </a:rPr>
              <a:t>Splenomegaly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75502" name="Oval 14">
            <a:extLst>
              <a:ext uri="{FF2B5EF4-FFF2-40B4-BE49-F238E27FC236}">
                <a16:creationId xmlns="" xmlns:a16="http://schemas.microsoft.com/office/drawing/2014/main" id="{64C5E7E5-E37A-EC43-9497-4BF5256389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4248" y="4437112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NOT _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75503" name="Oval 15">
            <a:extLst>
              <a:ext uri="{FF2B5EF4-FFF2-40B4-BE49-F238E27FC236}">
                <a16:creationId xmlns="" xmlns:a16="http://schemas.microsoft.com/office/drawing/2014/main" id="{66624F7F-FD40-0D48-B0CF-E67598B864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648" y="4437112"/>
            <a:ext cx="914400" cy="914400"/>
          </a:xfrm>
          <a:prstGeom prst="ellipse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4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defRPr/>
            </a:pPr>
            <a:r>
              <a:rPr lang="en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YES _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903" name="Line 16"/>
          <p:cNvSpPr>
            <a:spLocks noChangeShapeType="1"/>
          </p:cNvSpPr>
          <p:nvPr/>
        </p:nvSpPr>
        <p:spPr bwMode="auto">
          <a:xfrm flipH="1">
            <a:off x="2519363" y="4581525"/>
            <a:ext cx="609600" cy="381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4" name="Line 17"/>
          <p:cNvSpPr>
            <a:spLocks noChangeShapeType="1"/>
          </p:cNvSpPr>
          <p:nvPr/>
        </p:nvSpPr>
        <p:spPr bwMode="auto">
          <a:xfrm>
            <a:off x="5867400" y="4652963"/>
            <a:ext cx="609600" cy="2286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7905" name="Line 18"/>
          <p:cNvSpPr>
            <a:spLocks noChangeShapeType="1"/>
          </p:cNvSpPr>
          <p:nvPr/>
        </p:nvSpPr>
        <p:spPr bwMode="auto">
          <a:xfrm>
            <a:off x="2663825" y="5337175"/>
            <a:ext cx="2438400" cy="3810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ransition spd="slow" advTm="19166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782638" y="1770063"/>
            <a:ext cx="8361362" cy="904875"/>
          </a:xfrm>
        </p:spPr>
        <p:txBody>
          <a:bodyPr/>
          <a:lstStyle/>
          <a:p>
            <a:r>
              <a:rPr lang="en" sz="2400" i="1" smtClean="0">
                <a:solidFill>
                  <a:schemeClr val="accent2"/>
                </a:solidFill>
              </a:rPr>
              <a:t>Leukemoid reaction</a:t>
            </a:r>
          </a:p>
        </p:txBody>
      </p:sp>
      <p:sp>
        <p:nvSpPr>
          <p:cNvPr id="38914" name="Text Box 3"/>
          <p:cNvSpPr txBox="1">
            <a:spLocks noChangeArrowheads="1"/>
          </p:cNvSpPr>
          <p:nvPr/>
        </p:nvSpPr>
        <p:spPr bwMode="auto">
          <a:xfrm>
            <a:off x="1905000" y="1989138"/>
            <a:ext cx="184150" cy="4619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 sz="2400">
              <a:solidFill>
                <a:schemeClr val="bg1"/>
              </a:solidFill>
            </a:endParaRPr>
          </a:p>
        </p:txBody>
      </p:sp>
      <p:sp>
        <p:nvSpPr>
          <p:cNvPr id="38915" name="Text Box 4"/>
          <p:cNvSpPr txBox="1">
            <a:spLocks noChangeArrowheads="1"/>
          </p:cNvSpPr>
          <p:nvPr/>
        </p:nvSpPr>
        <p:spPr bwMode="auto">
          <a:xfrm>
            <a:off x="2133600" y="3198813"/>
            <a:ext cx="5474576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>
                <a:solidFill>
                  <a:srgbClr val="FF0000"/>
                </a:solidFill>
              </a:rPr>
              <a:t>Laboratory parameters of inflammation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38916" name="Text Box 5"/>
          <p:cNvSpPr txBox="1">
            <a:spLocks noChangeArrowheads="1"/>
          </p:cNvSpPr>
          <p:nvPr/>
        </p:nvSpPr>
        <p:spPr bwMode="auto">
          <a:xfrm>
            <a:off x="2209800" y="4391025"/>
            <a:ext cx="4842992" cy="4616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sz="2400">
                <a:solidFill>
                  <a:srgbClr val="FF0000"/>
                </a:solidFill>
              </a:rPr>
              <a:t>Response to antimicrobial therapy</a:t>
            </a: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38917" name="Line 6"/>
          <p:cNvSpPr>
            <a:spLocks noChangeShapeType="1"/>
          </p:cNvSpPr>
          <p:nvPr/>
        </p:nvSpPr>
        <p:spPr bwMode="auto">
          <a:xfrm>
            <a:off x="4572000" y="2598738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8" name="Line 7"/>
          <p:cNvSpPr>
            <a:spLocks noChangeShapeType="1"/>
          </p:cNvSpPr>
          <p:nvPr/>
        </p:nvSpPr>
        <p:spPr bwMode="auto">
          <a:xfrm>
            <a:off x="4572000" y="3824288"/>
            <a:ext cx="0" cy="381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8919" name="Text Box 8"/>
          <p:cNvSpPr txBox="1">
            <a:spLocks noChangeArrowheads="1"/>
          </p:cNvSpPr>
          <p:nvPr/>
        </p:nvSpPr>
        <p:spPr bwMode="auto">
          <a:xfrm>
            <a:off x="1042988" y="3829050"/>
            <a:ext cx="5816600" cy="369888"/>
          </a:xfrm>
          <a:prstGeom prst="rect">
            <a:avLst/>
          </a:prstGeom>
          <a:solidFill>
            <a:srgbClr val="C0C0C0"/>
          </a:solidFill>
          <a:ln w="9525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" i="1">
                <a:solidFill>
                  <a:srgbClr val="000066"/>
                </a:solidFill>
              </a:rPr>
              <a:t>CML is not an emergency ( Leukocytes &lt; 50x10 </a:t>
            </a:r>
            <a:r>
              <a:rPr lang="en" i="1" baseline="30000">
                <a:solidFill>
                  <a:srgbClr val="000066"/>
                </a:solidFill>
              </a:rPr>
              <a:t>9 </a:t>
            </a:r>
            <a:r>
              <a:rPr lang="en" i="1">
                <a:solidFill>
                  <a:srgbClr val="000066"/>
                </a:solidFill>
              </a:rPr>
              <a:t>/l</a:t>
            </a:r>
            <a:endParaRPr lang="en-US" i="1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 advTm="30914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361362" cy="828675"/>
          </a:xfrm>
        </p:spPr>
        <p:txBody>
          <a:bodyPr/>
          <a:lstStyle/>
          <a:p>
            <a:r>
              <a:rPr lang="en" sz="3200" smtClean="0">
                <a:solidFill>
                  <a:schemeClr val="accent2"/>
                </a:solidFill>
              </a:rPr>
              <a:t>Leukemoid reaction</a:t>
            </a:r>
            <a:r>
              <a:rPr lang="sr-Latn-CS" sz="3200" smtClean="0">
                <a:solidFill>
                  <a:schemeClr val="accent2"/>
                </a:solidFill>
              </a:rPr>
              <a:t/>
            </a:r>
            <a:br>
              <a:rPr lang="sr-Latn-CS" sz="3200" smtClean="0">
                <a:solidFill>
                  <a:schemeClr val="accent2"/>
                </a:solidFill>
              </a:rPr>
            </a:br>
            <a:endParaRPr lang="en-US" sz="2400" smtClean="0">
              <a:solidFill>
                <a:schemeClr val="accent2"/>
              </a:solidFill>
            </a:endParaRPr>
          </a:p>
        </p:txBody>
      </p:sp>
      <p:sp>
        <p:nvSpPr>
          <p:cNvPr id="580611" name="Text Box 3">
            <a:extLst>
              <a:ext uri="{FF2B5EF4-FFF2-40B4-BE49-F238E27FC236}">
                <a16:creationId xmlns="" xmlns:a16="http://schemas.microsoft.com/office/drawing/2014/main" id="{FA539A24-6A74-FA49-B31C-87E6F0591E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6950" y="1844675"/>
            <a:ext cx="7219950" cy="4308475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effectLst/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chemeClr val="bg1"/>
            </a:extrusionClr>
          </a:sp3d>
          <a:extLst>
            <a:ext uri="{AF507438-7753-43E0-B8FC-AC1667EBCBE1}">
              <a14:hiddenEffects xmlns="" xmlns:a14="http://schemas.microsoft.com/office/drawing/2010/main">
                <a:effectLst>
                  <a:outerShdw dist="107763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  <a:flatTx/>
          </a:bodyPr>
          <a:lstStyle/>
          <a:p>
            <a:pPr algn="ctr">
              <a:defRPr/>
            </a:pPr>
            <a:endParaRPr lang="sr-Latn-CS" sz="24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r>
              <a:rPr lang="en" sz="24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    Identification of the causative agent</a:t>
            </a:r>
            <a:r>
              <a:rPr lang="en" sz="2400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</a:t>
            </a:r>
          </a:p>
          <a:p>
            <a:pPr algn="ctr">
              <a:defRPr/>
            </a:pPr>
            <a:endParaRPr lang="sr-Latn-CS" dirty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en" sz="2400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Do not forget</a:t>
            </a:r>
            <a:endParaRPr lang="sr-Latn-CS" sz="2400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defRPr/>
            </a:pPr>
            <a:endParaRPr lang="sr-Latn-CS" sz="2400" i="1" dirty="0">
              <a:solidFill>
                <a:srgbClr val="FF0000"/>
              </a:solidFill>
            </a:endParaRP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Dentist (OPT video )</a:t>
            </a: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ENT examination</a:t>
            </a:r>
            <a:endParaRPr lang="sr-Latn-CS" sz="2000" dirty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Gynecologist</a:t>
            </a: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Urologist</a:t>
            </a: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Cardiologist/endocarditis/</a:t>
            </a: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Anorectal region, parasitic infections, skin infections</a:t>
            </a:r>
            <a:endParaRPr lang="sr-Latn-CS" sz="2000" dirty="0">
              <a:solidFill>
                <a:srgbClr val="000066"/>
              </a:solidFill>
            </a:endParaRPr>
          </a:p>
          <a:p>
            <a:pPr algn="ctr">
              <a:defRPr/>
            </a:pPr>
            <a:r>
              <a:rPr lang="en" sz="2000" dirty="0">
                <a:solidFill>
                  <a:srgbClr val="000066"/>
                </a:solidFill>
              </a:rPr>
              <a:t> </a:t>
            </a:r>
          </a:p>
          <a:p>
            <a:pPr algn="ctr">
              <a:defRPr/>
            </a:pPr>
            <a:endParaRPr lang="en-US" sz="2000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 advTm="46329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908050"/>
            <a:ext cx="8361362" cy="1008063"/>
          </a:xfrm>
        </p:spPr>
        <p:txBody>
          <a:bodyPr/>
          <a:lstStyle/>
          <a:p>
            <a:r>
              <a:rPr lang="en" i="1" smtClean="0">
                <a:solidFill>
                  <a:schemeClr val="accent2"/>
                </a:solidFill>
              </a:rPr>
              <a:t>PH positive Acute lymphoblastic leukemia</a:t>
            </a:r>
          </a:p>
        </p:txBody>
      </p:sp>
      <p:sp>
        <p:nvSpPr>
          <p:cNvPr id="585731" name="Rectangle 3">
            <a:extLst>
              <a:ext uri="{FF2B5EF4-FFF2-40B4-BE49-F238E27FC236}">
                <a16:creationId xmlns="" xmlns:a16="http://schemas.microsoft.com/office/drawing/2014/main" id="{4532B38F-45C1-A845-9DD1-ADE81A83FE5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351837" cy="3224212"/>
          </a:xfrm>
        </p:spPr>
        <p:txBody>
          <a:bodyPr/>
          <a:lstStyle/>
          <a:p>
            <a:pPr marL="0" indent="0">
              <a:buFontTx/>
              <a:buNone/>
              <a:defRPr/>
            </a:pPr>
            <a:endParaRPr lang="sr-Latn-CS" dirty="0"/>
          </a:p>
          <a:p>
            <a:pPr>
              <a:defRPr/>
            </a:pPr>
            <a:r>
              <a:rPr lang="en" sz="2800" dirty="0"/>
              <a:t>Frequency</a:t>
            </a:r>
            <a:endParaRPr lang="sr-Latn-CS" sz="2800" dirty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" sz="2000" dirty="0"/>
              <a:t>5% ALL in children</a:t>
            </a:r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" sz="2000" dirty="0"/>
              <a:t>25% of ALL in adults</a:t>
            </a:r>
            <a:endParaRPr lang="sr-Latn-CS" sz="2000" dirty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  <a:defRPr/>
            </a:pPr>
            <a:r>
              <a:rPr lang="en" sz="2000" dirty="0"/>
              <a:t>2% of acute non-lymphoblastic leukemias</a:t>
            </a:r>
            <a:endParaRPr lang="sr-Latn-CS" sz="2000" dirty="0"/>
          </a:p>
          <a:p>
            <a:pPr>
              <a:defRPr/>
            </a:pPr>
            <a:r>
              <a:rPr lang="en" sz="2800" dirty="0"/>
              <a:t>Mild splenomegaly</a:t>
            </a:r>
            <a:endParaRPr lang="sr-Latn-CS" sz="2800" dirty="0"/>
          </a:p>
          <a:p>
            <a:pPr>
              <a:defRPr/>
            </a:pPr>
            <a:r>
              <a:rPr lang="en" sz="2800" dirty="0"/>
              <a:t>bcr-abl 190 kD transcript</a:t>
            </a:r>
            <a:endParaRPr lang="en-US" sz="2800" dirty="0"/>
          </a:p>
        </p:txBody>
      </p:sp>
      <p:sp>
        <p:nvSpPr>
          <p:cNvPr id="41987" name="Text Box 4"/>
          <p:cNvSpPr txBox="1">
            <a:spLocks noChangeArrowheads="1"/>
          </p:cNvSpPr>
          <p:nvPr/>
        </p:nvSpPr>
        <p:spPr bwMode="auto">
          <a:xfrm>
            <a:off x="1519238" y="5683250"/>
            <a:ext cx="5553075" cy="6508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">
                <a:solidFill>
                  <a:schemeClr val="bg1"/>
                </a:solidFill>
              </a:rPr>
              <a:t>Pronounced splenomegaly and 210 kD bcr-abl indicate</a:t>
            </a:r>
          </a:p>
          <a:p>
            <a:pPr algn="ctr"/>
            <a:r>
              <a:rPr lang="en">
                <a:solidFill>
                  <a:schemeClr val="bg1"/>
                </a:solidFill>
              </a:rPr>
              <a:t>lymphoblastic transformation of HGL</a:t>
            </a:r>
            <a:endParaRPr lang="en-US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36800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19188"/>
            <a:ext cx="8361362" cy="614362"/>
          </a:xfrm>
        </p:spPr>
        <p:txBody>
          <a:bodyPr/>
          <a:lstStyle/>
          <a:p>
            <a:r>
              <a:rPr lang="en" i="1" smtClean="0">
                <a:solidFill>
                  <a:schemeClr val="accent2"/>
                </a:solidFill>
              </a:rPr>
              <a:t>Splenomegaly</a:t>
            </a:r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351837" cy="3424237"/>
          </a:xfrm>
        </p:spPr>
        <p:txBody>
          <a:bodyPr/>
          <a:lstStyle/>
          <a:p>
            <a:endParaRPr lang="sr-Latn-CS" smtClean="0"/>
          </a:p>
          <a:p>
            <a:r>
              <a:rPr lang="en" sz="2800" smtClean="0"/>
              <a:t>Pronounced splenomegaly</a:t>
            </a:r>
            <a:endParaRPr lang="sr-Latn-CS" sz="280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smtClean="0"/>
              <a:t>CML</a:t>
            </a:r>
            <a:endParaRPr lang="sr-Latn-CS" sz="200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smtClean="0"/>
              <a:t>Myelofibrosis</a:t>
            </a:r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smtClean="0"/>
              <a:t>Kala azar</a:t>
            </a:r>
            <a:endParaRPr lang="sr-Latn-CS" sz="2000" smtClean="0"/>
          </a:p>
          <a:p>
            <a:r>
              <a:rPr lang="en" sz="2800" smtClean="0"/>
              <a:t>Hypersplenism syndrome</a:t>
            </a:r>
            <a:endParaRPr lang="sr-Latn-CS" sz="2800" smtClean="0"/>
          </a:p>
          <a:p>
            <a:pPr lvl="2">
              <a:buClr>
                <a:schemeClr val="folHlink"/>
              </a:buClr>
              <a:buFont typeface="Wingdings" pitchFamily="2" charset="2"/>
              <a:buChar char="Ø"/>
            </a:pPr>
            <a:r>
              <a:rPr lang="en" sz="2000" smtClean="0"/>
              <a:t>Portal hypertension</a:t>
            </a:r>
            <a:endParaRPr lang="sr-Latn-CS" sz="2000" smtClean="0"/>
          </a:p>
          <a:p>
            <a:r>
              <a:rPr lang="en" sz="2800" smtClean="0"/>
              <a:t>Absence of Ph chromosome and bcr-abl gene</a:t>
            </a:r>
          </a:p>
        </p:txBody>
      </p:sp>
    </p:spTree>
  </p:cSld>
  <p:clrMapOvr>
    <a:masterClrMapping/>
  </p:clrMapOvr>
  <p:transition spd="slow" advTm="89034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196975"/>
            <a:ext cx="8361362" cy="614363"/>
          </a:xfrm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Therapeutic modalities</a:t>
            </a:r>
          </a:p>
        </p:txBody>
      </p:sp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58988"/>
            <a:ext cx="8351837" cy="3890962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/>
              <a:t>cytostatics</a:t>
            </a:r>
            <a:endParaRPr lang="sl-SI" b="1" i="1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/>
              <a:t>interferon </a:t>
            </a:r>
            <a:r>
              <a:rPr lang="en" b="1" smtClean="0">
                <a:latin typeface="Symbol" pitchFamily="18" charset="2"/>
              </a:rPr>
              <a:t>a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/>
              <a:t>Transplantation of autologous stem cells</a:t>
            </a:r>
            <a:endParaRPr lang="sl-SI" b="1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/>
              <a:t>Transplantation of allogeneic hematopoietic cells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>
                <a:solidFill>
                  <a:srgbClr val="FF0000"/>
                </a:solidFill>
              </a:rPr>
              <a:t>Inhibitors of tyrosine kinases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" b="1" smtClean="0">
                <a:solidFill>
                  <a:srgbClr val="FF0000"/>
                </a:solidFill>
              </a:rPr>
              <a:t>Experimental modalities</a:t>
            </a:r>
            <a:r>
              <a:rPr lang="en" sz="1800" smtClean="0"/>
              <a:t>  </a:t>
            </a:r>
            <a:endParaRPr lang="en-US" sz="1800" b="1" i="1" smtClean="0"/>
          </a:p>
        </p:txBody>
      </p:sp>
    </p:spTree>
  </p:cSld>
  <p:clrMapOvr>
    <a:masterClrMapping/>
  </p:clrMapOvr>
  <p:transition spd="slow" advTm="90693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827088" y="908050"/>
            <a:ext cx="8077200" cy="514350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Normal KIT signal</a:t>
            </a:r>
          </a:p>
        </p:txBody>
      </p:sp>
      <p:grpSp>
        <p:nvGrpSpPr>
          <p:cNvPr id="45058" name="Group 49"/>
          <p:cNvGrpSpPr>
            <a:grpSpLocks/>
          </p:cNvGrpSpPr>
          <p:nvPr/>
        </p:nvGrpSpPr>
        <p:grpSpPr bwMode="auto">
          <a:xfrm>
            <a:off x="3671888" y="1408113"/>
            <a:ext cx="5472112" cy="4360862"/>
            <a:chOff x="2231" y="790"/>
            <a:chExt cx="3447" cy="2747"/>
          </a:xfrm>
        </p:grpSpPr>
        <p:pic>
          <p:nvPicPr>
            <p:cNvPr id="45062" name="Picture 3" descr="membrane4 copy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31" y="790"/>
              <a:ext cx="2215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5063" name="Picture 4" descr="connector copy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59" y="799"/>
              <a:ext cx="151" cy="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064" name="Group 5"/>
            <p:cNvGrpSpPr>
              <a:grpSpLocks/>
            </p:cNvGrpSpPr>
            <p:nvPr/>
          </p:nvGrpSpPr>
          <p:grpSpPr bwMode="auto">
            <a:xfrm>
              <a:off x="3152" y="2170"/>
              <a:ext cx="1110" cy="806"/>
              <a:chOff x="3179" y="2275"/>
              <a:chExt cx="1110" cy="806"/>
            </a:xfrm>
          </p:grpSpPr>
          <p:grpSp>
            <p:nvGrpSpPr>
              <p:cNvPr id="45095" name="Group 6"/>
              <p:cNvGrpSpPr>
                <a:grpSpLocks/>
              </p:cNvGrpSpPr>
              <p:nvPr/>
            </p:nvGrpSpPr>
            <p:grpSpPr bwMode="auto">
              <a:xfrm>
                <a:off x="4045" y="2793"/>
                <a:ext cx="244" cy="288"/>
                <a:chOff x="3162" y="3774"/>
                <a:chExt cx="244" cy="288"/>
              </a:xfrm>
            </p:grpSpPr>
            <p:pic>
              <p:nvPicPr>
                <p:cNvPr id="45104" name="Picture 7" descr="ADP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177" y="3821"/>
                  <a:ext cx="213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105" name="Rectangle 8"/>
                <p:cNvSpPr>
                  <a:spLocks noChangeArrowheads="1"/>
                </p:cNvSpPr>
                <p:nvPr/>
              </p:nvSpPr>
              <p:spPr bwMode="auto">
                <a:xfrm>
                  <a:off x="3162" y="377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45096" name="Group 9"/>
              <p:cNvGrpSpPr>
                <a:grpSpLocks/>
              </p:cNvGrpSpPr>
              <p:nvPr/>
            </p:nvGrpSpPr>
            <p:grpSpPr bwMode="auto">
              <a:xfrm>
                <a:off x="3857" y="2793"/>
                <a:ext cx="244" cy="288"/>
                <a:chOff x="3162" y="3774"/>
                <a:chExt cx="244" cy="288"/>
              </a:xfrm>
            </p:grpSpPr>
            <p:pic>
              <p:nvPicPr>
                <p:cNvPr id="45102" name="Picture 10" descr="ADP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177" y="3821"/>
                  <a:ext cx="213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103" name="Rectangle 11"/>
                <p:cNvSpPr>
                  <a:spLocks noChangeArrowheads="1"/>
                </p:cNvSpPr>
                <p:nvPr/>
              </p:nvSpPr>
              <p:spPr bwMode="auto">
                <a:xfrm>
                  <a:off x="3162" y="377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45097" name="Group 12"/>
              <p:cNvGrpSpPr>
                <a:grpSpLocks/>
              </p:cNvGrpSpPr>
              <p:nvPr/>
            </p:nvGrpSpPr>
            <p:grpSpPr bwMode="auto">
              <a:xfrm>
                <a:off x="4045" y="2793"/>
                <a:ext cx="244" cy="288"/>
                <a:chOff x="3162" y="3774"/>
                <a:chExt cx="244" cy="288"/>
              </a:xfrm>
            </p:grpSpPr>
            <p:pic>
              <p:nvPicPr>
                <p:cNvPr id="45100" name="Picture 13" descr="ADP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3177" y="3821"/>
                  <a:ext cx="213" cy="19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101" name="Rectangle 14"/>
                <p:cNvSpPr>
                  <a:spLocks noChangeArrowheads="1"/>
                </p:cNvSpPr>
                <p:nvPr/>
              </p:nvSpPr>
              <p:spPr bwMode="auto">
                <a:xfrm>
                  <a:off x="3162" y="377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pic>
            <p:nvPicPr>
              <p:cNvPr id="45098" name="Picture 15" descr="ADP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3179" y="2275"/>
                <a:ext cx="841" cy="7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99" name="Text Box 16"/>
              <p:cNvSpPr txBox="1">
                <a:spLocks noChangeArrowheads="1"/>
              </p:cNvSpPr>
              <p:nvPr/>
            </p:nvSpPr>
            <p:spPr bwMode="auto">
              <a:xfrm>
                <a:off x="3344" y="2515"/>
                <a:ext cx="511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ADP</a:t>
                </a:r>
              </a:p>
            </p:txBody>
          </p:sp>
        </p:grpSp>
        <p:pic>
          <p:nvPicPr>
            <p:cNvPr id="45065" name="Picture 17" descr="PURPLE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876" y="2115"/>
              <a:ext cx="699" cy="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066" name="Group 18"/>
            <p:cNvGrpSpPr>
              <a:grpSpLocks/>
            </p:cNvGrpSpPr>
            <p:nvPr/>
          </p:nvGrpSpPr>
          <p:grpSpPr bwMode="auto">
            <a:xfrm>
              <a:off x="3745" y="1802"/>
              <a:ext cx="592" cy="902"/>
              <a:chOff x="1321" y="1844"/>
              <a:chExt cx="592" cy="902"/>
            </a:xfrm>
          </p:grpSpPr>
          <p:pic>
            <p:nvPicPr>
              <p:cNvPr id="45091" name="Picture 19" descr="RED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1321" y="1844"/>
                <a:ext cx="592" cy="7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5092" name="Group 20"/>
              <p:cNvGrpSpPr>
                <a:grpSpLocks/>
              </p:cNvGrpSpPr>
              <p:nvPr/>
            </p:nvGrpSpPr>
            <p:grpSpPr bwMode="auto">
              <a:xfrm>
                <a:off x="1573" y="2458"/>
                <a:ext cx="244" cy="288"/>
                <a:chOff x="5134" y="3264"/>
                <a:chExt cx="244" cy="288"/>
              </a:xfrm>
            </p:grpSpPr>
            <p:pic>
              <p:nvPicPr>
                <p:cNvPr id="45093" name="Picture 21" descr="ATP"/>
                <p:cNvPicPr>
                  <a:picLocks noChangeAspect="1" noChangeArrowheads="1"/>
                </p:cNvPicPr>
                <p:nvPr/>
              </p:nvPicPr>
              <p:blipFill>
                <a:blip r:embed="rId9" cstate="print"/>
                <a:srcRect/>
                <a:stretch>
                  <a:fillRect/>
                </a:stretch>
              </p:blipFill>
              <p:spPr bwMode="auto">
                <a:xfrm>
                  <a:off x="5147" y="3310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5094" name="Rectangle 22"/>
                <p:cNvSpPr>
                  <a:spLocks noChangeArrowheads="1"/>
                </p:cNvSpPr>
                <p:nvPr/>
              </p:nvSpPr>
              <p:spPr bwMode="auto">
                <a:xfrm>
                  <a:off x="5134" y="326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</p:grpSp>
        <p:pic>
          <p:nvPicPr>
            <p:cNvPr id="45067" name="Picture 23" descr="RED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339" y="1842"/>
              <a:ext cx="592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5068" name="Group 24"/>
            <p:cNvGrpSpPr>
              <a:grpSpLocks/>
            </p:cNvGrpSpPr>
            <p:nvPr/>
          </p:nvGrpSpPr>
          <p:grpSpPr bwMode="auto">
            <a:xfrm>
              <a:off x="4238" y="3027"/>
              <a:ext cx="244" cy="288"/>
              <a:chOff x="5134" y="3264"/>
              <a:chExt cx="244" cy="288"/>
            </a:xfrm>
          </p:grpSpPr>
          <p:pic>
            <p:nvPicPr>
              <p:cNvPr id="45089" name="Picture 25" descr="ATP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147" y="3310"/>
                <a:ext cx="216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90" name="Rectangle 26"/>
              <p:cNvSpPr>
                <a:spLocks noChangeArrowheads="1"/>
              </p:cNvSpPr>
              <p:nvPr/>
            </p:nvSpPr>
            <p:spPr bwMode="auto">
              <a:xfrm>
                <a:off x="5134" y="3264"/>
                <a:ext cx="24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P</a:t>
                </a:r>
              </a:p>
            </p:txBody>
          </p:sp>
        </p:grpSp>
        <p:grpSp>
          <p:nvGrpSpPr>
            <p:cNvPr id="45069" name="Group 27"/>
            <p:cNvGrpSpPr>
              <a:grpSpLocks/>
            </p:cNvGrpSpPr>
            <p:nvPr/>
          </p:nvGrpSpPr>
          <p:grpSpPr bwMode="auto">
            <a:xfrm>
              <a:off x="5134" y="3249"/>
              <a:ext cx="244" cy="288"/>
              <a:chOff x="5134" y="3264"/>
              <a:chExt cx="244" cy="288"/>
            </a:xfrm>
          </p:grpSpPr>
          <p:pic>
            <p:nvPicPr>
              <p:cNvPr id="45087" name="Picture 28" descr="ATP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5147" y="3310"/>
                <a:ext cx="216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88" name="Rectangle 29"/>
              <p:cNvSpPr>
                <a:spLocks noChangeArrowheads="1"/>
              </p:cNvSpPr>
              <p:nvPr/>
            </p:nvSpPr>
            <p:spPr bwMode="auto">
              <a:xfrm>
                <a:off x="5134" y="3264"/>
                <a:ext cx="24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P</a:t>
                </a:r>
              </a:p>
            </p:txBody>
          </p:sp>
        </p:grpSp>
        <p:grpSp>
          <p:nvGrpSpPr>
            <p:cNvPr id="45070" name="Group 30"/>
            <p:cNvGrpSpPr>
              <a:grpSpLocks/>
            </p:cNvGrpSpPr>
            <p:nvPr/>
          </p:nvGrpSpPr>
          <p:grpSpPr bwMode="auto">
            <a:xfrm>
              <a:off x="4747" y="3233"/>
              <a:ext cx="244" cy="288"/>
              <a:chOff x="4582" y="3458"/>
              <a:chExt cx="244" cy="288"/>
            </a:xfrm>
          </p:grpSpPr>
          <p:pic>
            <p:nvPicPr>
              <p:cNvPr id="45085" name="Picture 31" descr="ATP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595" y="3504"/>
                <a:ext cx="216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86" name="Rectangle 32"/>
              <p:cNvSpPr>
                <a:spLocks noChangeArrowheads="1"/>
              </p:cNvSpPr>
              <p:nvPr/>
            </p:nvSpPr>
            <p:spPr bwMode="auto">
              <a:xfrm>
                <a:off x="4582" y="3458"/>
                <a:ext cx="24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P</a:t>
                </a:r>
              </a:p>
            </p:txBody>
          </p:sp>
        </p:grpSp>
        <p:grpSp>
          <p:nvGrpSpPr>
            <p:cNvPr id="45071" name="Group 33"/>
            <p:cNvGrpSpPr>
              <a:grpSpLocks/>
            </p:cNvGrpSpPr>
            <p:nvPr/>
          </p:nvGrpSpPr>
          <p:grpSpPr bwMode="auto">
            <a:xfrm>
              <a:off x="4949" y="3233"/>
              <a:ext cx="244" cy="288"/>
              <a:chOff x="4582" y="3458"/>
              <a:chExt cx="244" cy="288"/>
            </a:xfrm>
          </p:grpSpPr>
          <p:pic>
            <p:nvPicPr>
              <p:cNvPr id="45083" name="Picture 34" descr="ATP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4595" y="3504"/>
                <a:ext cx="216" cy="1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84" name="Rectangle 35"/>
              <p:cNvSpPr>
                <a:spLocks noChangeArrowheads="1"/>
              </p:cNvSpPr>
              <p:nvPr/>
            </p:nvSpPr>
            <p:spPr bwMode="auto">
              <a:xfrm>
                <a:off x="4582" y="3458"/>
                <a:ext cx="244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P</a:t>
                </a:r>
              </a:p>
            </p:txBody>
          </p:sp>
        </p:grpSp>
        <p:pic>
          <p:nvPicPr>
            <p:cNvPr id="45072" name="Picture 36" descr="ATP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070" y="2710"/>
              <a:ext cx="833" cy="7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5073" name="Text Box 37"/>
            <p:cNvSpPr txBox="1">
              <a:spLocks noChangeArrowheads="1"/>
            </p:cNvSpPr>
            <p:nvPr/>
          </p:nvSpPr>
          <p:spPr bwMode="auto">
            <a:xfrm>
              <a:off x="4242" y="2931"/>
              <a:ext cx="489" cy="288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" sz="2400">
                  <a:cs typeface="Arial" charset="0"/>
                </a:rPr>
                <a:t>ATP</a:t>
              </a:r>
            </a:p>
          </p:txBody>
        </p:sp>
        <p:grpSp>
          <p:nvGrpSpPr>
            <p:cNvPr id="45074" name="Group 38"/>
            <p:cNvGrpSpPr>
              <a:grpSpLocks/>
            </p:cNvGrpSpPr>
            <p:nvPr/>
          </p:nvGrpSpPr>
          <p:grpSpPr bwMode="auto">
            <a:xfrm>
              <a:off x="2562" y="1389"/>
              <a:ext cx="1485" cy="1608"/>
              <a:chOff x="2564" y="1731"/>
              <a:chExt cx="1485" cy="1608"/>
            </a:xfrm>
          </p:grpSpPr>
          <p:pic>
            <p:nvPicPr>
              <p:cNvPr id="45081" name="Picture 39" descr="C-KIT1Bcopy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564" y="1731"/>
                <a:ext cx="1485" cy="1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5082" name="Text Box 40"/>
              <p:cNvSpPr txBox="1">
                <a:spLocks noChangeArrowheads="1"/>
              </p:cNvSpPr>
              <p:nvPr/>
            </p:nvSpPr>
            <p:spPr bwMode="auto">
              <a:xfrm>
                <a:off x="2757" y="2062"/>
                <a:ext cx="843" cy="51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Kinase</a:t>
                </a:r>
              </a:p>
              <a:p>
                <a:pPr eaLnBrk="1" hangingPunct="1"/>
                <a:r>
                  <a:rPr lang="en" sz="2400">
                    <a:cs typeface="Arial" charset="0"/>
                  </a:rPr>
                  <a:t>domains</a:t>
                </a:r>
              </a:p>
            </p:txBody>
          </p:sp>
        </p:grpSp>
        <p:grpSp>
          <p:nvGrpSpPr>
            <p:cNvPr id="45075" name="Group 41"/>
            <p:cNvGrpSpPr>
              <a:grpSpLocks/>
            </p:cNvGrpSpPr>
            <p:nvPr/>
          </p:nvGrpSpPr>
          <p:grpSpPr bwMode="auto">
            <a:xfrm>
              <a:off x="4867" y="1359"/>
              <a:ext cx="811" cy="681"/>
              <a:chOff x="4867" y="1359"/>
              <a:chExt cx="811" cy="681"/>
            </a:xfrm>
          </p:grpSpPr>
          <p:sp>
            <p:nvSpPr>
              <p:cNvPr id="45079" name="Text Box 42"/>
              <p:cNvSpPr txBox="1">
                <a:spLocks noChangeArrowheads="1"/>
              </p:cNvSpPr>
              <p:nvPr/>
            </p:nvSpPr>
            <p:spPr bwMode="auto">
              <a:xfrm>
                <a:off x="4878" y="1359"/>
                <a:ext cx="800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r" eaLnBrk="1" hangingPunct="1"/>
                <a:r>
                  <a:rPr lang="en" sz="2000">
                    <a:cs typeface="Arial" charset="0"/>
                  </a:rPr>
                  <a:t>Substrate</a:t>
                </a:r>
              </a:p>
            </p:txBody>
          </p:sp>
          <p:sp>
            <p:nvSpPr>
              <p:cNvPr id="45080" name="Line 43"/>
              <p:cNvSpPr>
                <a:spLocks noChangeShapeType="1"/>
              </p:cNvSpPr>
              <p:nvPr/>
            </p:nvSpPr>
            <p:spPr bwMode="auto">
              <a:xfrm flipH="1">
                <a:off x="4867" y="1594"/>
                <a:ext cx="229" cy="44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none" w="sm" len="sm"/>
                <a:tailEnd type="stealth" w="lg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5076" name="Group 44"/>
            <p:cNvGrpSpPr>
              <a:grpSpLocks/>
            </p:cNvGrpSpPr>
            <p:nvPr/>
          </p:nvGrpSpPr>
          <p:grpSpPr bwMode="auto">
            <a:xfrm>
              <a:off x="5012" y="1706"/>
              <a:ext cx="666" cy="482"/>
              <a:chOff x="5012" y="1905"/>
              <a:chExt cx="666" cy="482"/>
            </a:xfrm>
          </p:grpSpPr>
          <p:sp>
            <p:nvSpPr>
              <p:cNvPr id="45077" name="Text Box 45"/>
              <p:cNvSpPr txBox="1">
                <a:spLocks noChangeArrowheads="1"/>
              </p:cNvSpPr>
              <p:nvPr/>
            </p:nvSpPr>
            <p:spPr bwMode="auto">
              <a:xfrm>
                <a:off x="5012" y="1905"/>
                <a:ext cx="666" cy="25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algn="r" eaLnBrk="1" hangingPunct="1"/>
                <a:r>
                  <a:rPr lang="en" sz="2000">
                    <a:cs typeface="Arial" charset="0"/>
                  </a:rPr>
                  <a:t>Effector</a:t>
                </a:r>
              </a:p>
            </p:txBody>
          </p:sp>
          <p:sp>
            <p:nvSpPr>
              <p:cNvPr id="45078" name="Line 46"/>
              <p:cNvSpPr>
                <a:spLocks noChangeShapeType="1"/>
              </p:cNvSpPr>
              <p:nvPr/>
            </p:nvSpPr>
            <p:spPr bwMode="auto">
              <a:xfrm>
                <a:off x="5360" y="2147"/>
                <a:ext cx="53" cy="240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round/>
                <a:headEnd type="none" w="sm" len="sm"/>
                <a:tailEnd type="stealth" w="lg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5059" name="Rectangle 47"/>
          <p:cNvSpPr>
            <a:spLocks noChangeArrowheads="1"/>
          </p:cNvSpPr>
          <p:nvPr/>
        </p:nvSpPr>
        <p:spPr bwMode="auto">
          <a:xfrm>
            <a:off x="107950" y="1844675"/>
            <a:ext cx="2879725" cy="171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The KIT kinase domain activates a substrate protein, eg, PI3 kinase, by phosphorylation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n-US">
              <a:solidFill>
                <a:srgbClr val="FFFF00"/>
              </a:solidFill>
              <a:latin typeface="Arial Black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This activated substrate initiates a signaling cascade culminating in cell proliferation and survival</a:t>
            </a:r>
          </a:p>
        </p:txBody>
      </p:sp>
      <p:sp>
        <p:nvSpPr>
          <p:cNvPr id="45060" name="Text Box 48"/>
          <p:cNvSpPr txBox="1">
            <a:spLocks noChangeArrowheads="1"/>
          </p:cNvSpPr>
          <p:nvPr/>
        </p:nvSpPr>
        <p:spPr bwMode="auto">
          <a:xfrm>
            <a:off x="161925" y="6335713"/>
            <a:ext cx="3614738" cy="4587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b">
            <a:spAutoFit/>
          </a:bodyPr>
          <a:lstStyle/>
          <a:p>
            <a:r>
              <a:rPr lang="en" sz="1200" i="1">
                <a:solidFill>
                  <a:schemeClr val="bg1"/>
                </a:solidFill>
              </a:rPr>
              <a:t>Savage and Antman. N Engl J Med. 2002;346:683.</a:t>
            </a:r>
          </a:p>
          <a:p>
            <a:r>
              <a:rPr lang="en" sz="1200" i="1">
                <a:solidFill>
                  <a:schemeClr val="bg1"/>
                </a:solidFill>
              </a:rPr>
              <a:t>Scheijen and Griffin. Oncogene. 2002;21:3314</a:t>
            </a:r>
            <a:r>
              <a:rPr lang="en" sz="1200">
                <a:solidFill>
                  <a:schemeClr val="bg1"/>
                </a:solidFill>
              </a:rPr>
              <a:t>.</a:t>
            </a:r>
            <a:endParaRPr lang="en-US" sz="120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Tm="28203"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052513"/>
            <a:ext cx="7772400" cy="563562"/>
          </a:xfrm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r>
              <a:rPr lang="en" smtClean="0">
                <a:solidFill>
                  <a:schemeClr val="accent2"/>
                </a:solidFill>
              </a:rPr>
              <a:t>Иматиниб месилат-механизам дејства</a:t>
            </a:r>
          </a:p>
        </p:txBody>
      </p:sp>
      <p:grpSp>
        <p:nvGrpSpPr>
          <p:cNvPr id="606231" name="Group 23"/>
          <p:cNvGrpSpPr>
            <a:grpSpLocks/>
          </p:cNvGrpSpPr>
          <p:nvPr/>
        </p:nvGrpSpPr>
        <p:grpSpPr bwMode="auto">
          <a:xfrm>
            <a:off x="5346700" y="5362575"/>
            <a:ext cx="1017588" cy="1196975"/>
            <a:chOff x="3368" y="3378"/>
            <a:chExt cx="641" cy="754"/>
          </a:xfrm>
        </p:grpSpPr>
        <p:pic>
          <p:nvPicPr>
            <p:cNvPr id="47134" name="Picture 24" descr="Imatinib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403" y="3378"/>
              <a:ext cx="606" cy="7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35" name="Text Box 25"/>
            <p:cNvSpPr txBox="1">
              <a:spLocks noChangeArrowheads="1"/>
            </p:cNvSpPr>
            <p:nvPr/>
          </p:nvSpPr>
          <p:spPr bwMode="auto">
            <a:xfrm>
              <a:off x="3368" y="3565"/>
              <a:ext cx="628" cy="462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b">
              <a:spAutoFit/>
            </a:bodyPr>
            <a:lstStyle/>
            <a:p>
              <a:pPr algn="ctr" eaLnBrk="1" hangingPunct="1"/>
              <a:r>
                <a:rPr lang="en" sz="1600">
                  <a:solidFill>
                    <a:schemeClr val="bg1"/>
                  </a:solidFill>
                  <a:cs typeface="Arial" charset="0"/>
                </a:rPr>
                <a:t> Imatinib</a:t>
              </a:r>
              <a:r>
                <a:rPr lang="en-US" sz="1600">
                  <a:solidFill>
                    <a:schemeClr val="bg1"/>
                  </a:solidFill>
                  <a:cs typeface="Arial" charset="0"/>
                </a:rPr>
                <a:t/>
              </a:r>
              <a:br>
                <a:rPr lang="en-US" sz="1600">
                  <a:solidFill>
                    <a:schemeClr val="bg1"/>
                  </a:solidFill>
                  <a:cs typeface="Arial" charset="0"/>
                </a:rPr>
              </a:br>
              <a:r>
                <a:rPr lang="en" sz="1600">
                  <a:solidFill>
                    <a:schemeClr val="bg1"/>
                  </a:solidFill>
                  <a:cs typeface="Arial" charset="0"/>
                </a:rPr>
                <a:t> mesilate</a:t>
              </a:r>
            </a:p>
            <a:p>
              <a:pPr algn="ctr" eaLnBrk="1" hangingPunct="1"/>
              <a:endParaRPr lang="en-US" sz="1000">
                <a:solidFill>
                  <a:schemeClr val="bg1"/>
                </a:solidFill>
                <a:cs typeface="Arial" charset="0"/>
              </a:endParaRPr>
            </a:p>
          </p:txBody>
        </p:sp>
      </p:grpSp>
      <p:grpSp>
        <p:nvGrpSpPr>
          <p:cNvPr id="47107" name="Group 31"/>
          <p:cNvGrpSpPr>
            <a:grpSpLocks/>
          </p:cNvGrpSpPr>
          <p:nvPr/>
        </p:nvGrpSpPr>
        <p:grpSpPr bwMode="auto">
          <a:xfrm>
            <a:off x="3541713" y="1616075"/>
            <a:ext cx="5459412" cy="4073525"/>
            <a:chOff x="2231" y="1018"/>
            <a:chExt cx="3439" cy="2566"/>
          </a:xfrm>
        </p:grpSpPr>
        <p:pic>
          <p:nvPicPr>
            <p:cNvPr id="47111" name="Picture 2" descr="PURPLE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971" y="2145"/>
              <a:ext cx="699" cy="10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2" name="Picture 3" descr="RE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285" y="1836"/>
              <a:ext cx="592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7113" name="Group 5"/>
            <p:cNvGrpSpPr>
              <a:grpSpLocks/>
            </p:cNvGrpSpPr>
            <p:nvPr/>
          </p:nvGrpSpPr>
          <p:grpSpPr bwMode="auto">
            <a:xfrm>
              <a:off x="4173" y="2787"/>
              <a:ext cx="1308" cy="797"/>
              <a:chOff x="4070" y="2689"/>
              <a:chExt cx="1308" cy="797"/>
            </a:xfrm>
          </p:grpSpPr>
          <p:grpSp>
            <p:nvGrpSpPr>
              <p:cNvPr id="47120" name="Group 6"/>
              <p:cNvGrpSpPr>
                <a:grpSpLocks/>
              </p:cNvGrpSpPr>
              <p:nvPr/>
            </p:nvGrpSpPr>
            <p:grpSpPr bwMode="auto">
              <a:xfrm>
                <a:off x="4238" y="2799"/>
                <a:ext cx="244" cy="288"/>
                <a:chOff x="5134" y="3264"/>
                <a:chExt cx="244" cy="288"/>
              </a:xfrm>
            </p:grpSpPr>
            <p:pic>
              <p:nvPicPr>
                <p:cNvPr id="47132" name="Picture 7" descr="ATP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147" y="3310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33" name="Rectangle 8"/>
                <p:cNvSpPr>
                  <a:spLocks noChangeArrowheads="1"/>
                </p:cNvSpPr>
                <p:nvPr/>
              </p:nvSpPr>
              <p:spPr bwMode="auto">
                <a:xfrm>
                  <a:off x="5134" y="326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47121" name="Group 9"/>
              <p:cNvGrpSpPr>
                <a:grpSpLocks/>
              </p:cNvGrpSpPr>
              <p:nvPr/>
            </p:nvGrpSpPr>
            <p:grpSpPr bwMode="auto">
              <a:xfrm>
                <a:off x="5134" y="3198"/>
                <a:ext cx="244" cy="288"/>
                <a:chOff x="5134" y="3264"/>
                <a:chExt cx="244" cy="288"/>
              </a:xfrm>
            </p:grpSpPr>
            <p:pic>
              <p:nvPicPr>
                <p:cNvPr id="47130" name="Picture 10" descr="ATP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5147" y="3310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31" name="Rectangle 11"/>
                <p:cNvSpPr>
                  <a:spLocks noChangeArrowheads="1"/>
                </p:cNvSpPr>
                <p:nvPr/>
              </p:nvSpPr>
              <p:spPr bwMode="auto">
                <a:xfrm>
                  <a:off x="5134" y="3264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47122" name="Group 12"/>
              <p:cNvGrpSpPr>
                <a:grpSpLocks/>
              </p:cNvGrpSpPr>
              <p:nvPr/>
            </p:nvGrpSpPr>
            <p:grpSpPr bwMode="auto">
              <a:xfrm>
                <a:off x="4747" y="3198"/>
                <a:ext cx="244" cy="288"/>
                <a:chOff x="4582" y="3458"/>
                <a:chExt cx="244" cy="288"/>
              </a:xfrm>
            </p:grpSpPr>
            <p:pic>
              <p:nvPicPr>
                <p:cNvPr id="47128" name="Picture 13" descr="ATP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595" y="3504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29" name="Rectangle 14"/>
                <p:cNvSpPr>
                  <a:spLocks noChangeArrowheads="1"/>
                </p:cNvSpPr>
                <p:nvPr/>
              </p:nvSpPr>
              <p:spPr bwMode="auto">
                <a:xfrm>
                  <a:off x="4582" y="3458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grpSp>
            <p:nvGrpSpPr>
              <p:cNvPr id="47123" name="Group 15"/>
              <p:cNvGrpSpPr>
                <a:grpSpLocks/>
              </p:cNvGrpSpPr>
              <p:nvPr/>
            </p:nvGrpSpPr>
            <p:grpSpPr bwMode="auto">
              <a:xfrm>
                <a:off x="4937" y="3198"/>
                <a:ext cx="244" cy="288"/>
                <a:chOff x="4582" y="3458"/>
                <a:chExt cx="244" cy="288"/>
              </a:xfrm>
            </p:grpSpPr>
            <p:pic>
              <p:nvPicPr>
                <p:cNvPr id="47126" name="Picture 16" descr="ATP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4595" y="3504"/>
                  <a:ext cx="216" cy="19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7127" name="Rectangle 17"/>
                <p:cNvSpPr>
                  <a:spLocks noChangeArrowheads="1"/>
                </p:cNvSpPr>
                <p:nvPr/>
              </p:nvSpPr>
              <p:spPr bwMode="auto">
                <a:xfrm>
                  <a:off x="4582" y="3458"/>
                  <a:ext cx="244" cy="288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 type="none" w="sm" len="sm"/>
                  <a:tailEnd type="none" w="sm" len="sm"/>
                </a:ln>
                <a:effectLst/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en" sz="2400">
                      <a:cs typeface="Arial" charset="0"/>
                    </a:rPr>
                    <a:t>P</a:t>
                  </a:r>
                </a:p>
              </p:txBody>
            </p:sp>
          </p:grpSp>
          <p:pic>
            <p:nvPicPr>
              <p:cNvPr id="47124" name="Picture 18" descr="ATP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070" y="2689"/>
                <a:ext cx="833" cy="7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25" name="Text Box 19"/>
              <p:cNvSpPr txBox="1">
                <a:spLocks noChangeArrowheads="1"/>
              </p:cNvSpPr>
              <p:nvPr/>
            </p:nvSpPr>
            <p:spPr bwMode="auto">
              <a:xfrm>
                <a:off x="4242" y="2928"/>
                <a:ext cx="489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ATP</a:t>
                </a:r>
              </a:p>
            </p:txBody>
          </p:sp>
        </p:grpSp>
        <p:pic>
          <p:nvPicPr>
            <p:cNvPr id="47114" name="Picture 20" descr="RED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101" y="1849"/>
              <a:ext cx="592" cy="7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5" name="Picture 21" descr="membrane4 copy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2231" y="1038"/>
              <a:ext cx="2215" cy="6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7116" name="Picture 22" descr="connector copy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3259" y="1018"/>
              <a:ext cx="151" cy="8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7117" name="Group 26"/>
            <p:cNvGrpSpPr>
              <a:grpSpLocks/>
            </p:cNvGrpSpPr>
            <p:nvPr/>
          </p:nvGrpSpPr>
          <p:grpSpPr bwMode="auto">
            <a:xfrm>
              <a:off x="2564" y="1731"/>
              <a:ext cx="1485" cy="1608"/>
              <a:chOff x="2564" y="1731"/>
              <a:chExt cx="1485" cy="1608"/>
            </a:xfrm>
          </p:grpSpPr>
          <p:pic>
            <p:nvPicPr>
              <p:cNvPr id="47118" name="Picture 27" descr="C-KIT1Bcopy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2564" y="1731"/>
                <a:ext cx="1485" cy="160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7119" name="Text Box 28"/>
              <p:cNvSpPr txBox="1">
                <a:spLocks noChangeArrowheads="1"/>
              </p:cNvSpPr>
              <p:nvPr/>
            </p:nvSpPr>
            <p:spPr bwMode="auto">
              <a:xfrm>
                <a:off x="2757" y="2062"/>
                <a:ext cx="843" cy="51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none">
                <a:spAutoFit/>
              </a:bodyPr>
              <a:lstStyle/>
              <a:p>
                <a:pPr eaLnBrk="1" hangingPunct="1"/>
                <a:r>
                  <a:rPr lang="en" sz="2400">
                    <a:cs typeface="Arial" charset="0"/>
                  </a:rPr>
                  <a:t>Kinase</a:t>
                </a:r>
              </a:p>
              <a:p>
                <a:pPr eaLnBrk="1" hangingPunct="1"/>
                <a:r>
                  <a:rPr lang="en" sz="2400">
                    <a:cs typeface="Arial" charset="0"/>
                  </a:rPr>
                  <a:t>domains</a:t>
                </a:r>
              </a:p>
            </p:txBody>
          </p:sp>
        </p:grpSp>
      </p:grpSp>
      <p:sp>
        <p:nvSpPr>
          <p:cNvPr id="47108" name="Rectangle 29"/>
          <p:cNvSpPr>
            <a:spLocks noChangeArrowheads="1"/>
          </p:cNvSpPr>
          <p:nvPr/>
        </p:nvSpPr>
        <p:spPr bwMode="auto">
          <a:xfrm>
            <a:off x="0" y="1665288"/>
            <a:ext cx="3097213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Imatinib mesylate occupies the ATP binding pocket of the KIT kinase domain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n-US">
              <a:solidFill>
                <a:schemeClr val="accent2"/>
              </a:solidFill>
              <a:latin typeface="Arial Black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This prevents substrate phosphorylation and signaling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endParaRPr lang="en-US">
              <a:solidFill>
                <a:srgbClr val="FFFF00"/>
              </a:solidFill>
              <a:latin typeface="Arial Black" pitchFamily="34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75000"/>
              </a:spcBef>
              <a:buClr>
                <a:schemeClr val="accent1"/>
              </a:buClr>
              <a:buFont typeface="Wingdings" pitchFamily="2" charset="2"/>
              <a:buChar char="§"/>
            </a:pPr>
            <a:r>
              <a:rPr lang="en">
                <a:solidFill>
                  <a:schemeClr val="accent2"/>
                </a:solidFill>
                <a:latin typeface="Arial Black" pitchFamily="34" charset="0"/>
              </a:rPr>
              <a:t>A lack of signaling inhibits proliferation and survival</a:t>
            </a:r>
          </a:p>
        </p:txBody>
      </p:sp>
      <p:sp>
        <p:nvSpPr>
          <p:cNvPr id="47109" name="Text Box 30"/>
          <p:cNvSpPr txBox="1">
            <a:spLocks noChangeArrowheads="1"/>
          </p:cNvSpPr>
          <p:nvPr/>
        </p:nvSpPr>
        <p:spPr bwMode="auto">
          <a:xfrm>
            <a:off x="161925" y="6335713"/>
            <a:ext cx="3614738" cy="4587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b">
            <a:spAutoFit/>
          </a:bodyPr>
          <a:lstStyle/>
          <a:p>
            <a:r>
              <a:rPr lang="en" sz="1200" i="1">
                <a:solidFill>
                  <a:schemeClr val="bg1"/>
                </a:solidFill>
              </a:rPr>
              <a:t>Savage and Antman. N Engl J Med. 2002;346:683.</a:t>
            </a:r>
          </a:p>
          <a:p>
            <a:r>
              <a:rPr lang="en" sz="1200" i="1">
                <a:solidFill>
                  <a:schemeClr val="bg1"/>
                </a:solidFill>
              </a:rPr>
              <a:t>Scheijen and Griffin. Oncogenes. 2002;21:3314.</a:t>
            </a:r>
            <a:endParaRPr lang="en-US" sz="1200" i="1">
              <a:solidFill>
                <a:schemeClr val="bg1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6897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3.7037E-7 C 0.01528 -0.02615 0.03073 -0.05208 0.02952 -0.08449 C 0.0283 -0.11689 0.01042 -0.15578 -0.00729 -0.19467 " pathEditMode="relative" ptsTypes="aaA">
                                      <p:cBhvr>
                                        <p:cTn id="6" dur="2000" fill="hold"/>
                                        <p:tgtEl>
                                          <p:spTgt spid="6062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Polycythemia vera</a:t>
            </a:r>
          </a:p>
        </p:txBody>
      </p:sp>
      <p:sp>
        <p:nvSpPr>
          <p:cNvPr id="6146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sz="2400" smtClean="0"/>
              <a:t>Flow and forecast</a:t>
            </a:r>
          </a:p>
          <a:p>
            <a:r>
              <a:rPr lang="en" sz="2400" smtClean="0"/>
              <a:t>a/phase of erythrocytosis b/phase of exhaustion-spent phase</a:t>
            </a:r>
          </a:p>
          <a:p>
            <a:r>
              <a:rPr lang="en" sz="2400" smtClean="0"/>
              <a:t>5-10% transform into AML</a:t>
            </a:r>
          </a:p>
          <a:p>
            <a:r>
              <a:rPr lang="en" smtClean="0"/>
              <a:t>Treatment</a:t>
            </a:r>
          </a:p>
          <a:p>
            <a:r>
              <a:rPr lang="en" sz="2400" smtClean="0"/>
              <a:t>Phlebotomies</a:t>
            </a:r>
          </a:p>
          <a:p>
            <a:r>
              <a:rPr lang="en" sz="2400" smtClean="0"/>
              <a:t>Myelosuppression</a:t>
            </a:r>
          </a:p>
          <a:p>
            <a:r>
              <a:rPr lang="en" sz="2400" smtClean="0"/>
              <a:t>Interferons</a:t>
            </a:r>
          </a:p>
          <a:p>
            <a:r>
              <a:rPr lang="en" sz="2400" smtClean="0"/>
              <a:t>Mutation inhibitors/JAK 2/</a:t>
            </a:r>
          </a:p>
          <a:p>
            <a:endParaRPr lang="en-US" smtClean="0"/>
          </a:p>
        </p:txBody>
      </p:sp>
    </p:spTree>
  </p:cSld>
  <p:clrMapOvr>
    <a:masterClrMapping/>
  </p:clrMapOvr>
  <p:transition spd="slow" advTm="6457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Relative erythrocytosis</a:t>
            </a:r>
          </a:p>
        </p:txBody>
      </p:sp>
      <p:sp>
        <p:nvSpPr>
          <p:cNvPr id="7170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smtClean="0"/>
              <a:t>Erythrocytosis due to stress/Geisbock syndrome/</a:t>
            </a:r>
          </a:p>
          <a:p>
            <a:r>
              <a:rPr lang="en" smtClean="0"/>
              <a:t>Acute</a:t>
            </a:r>
          </a:p>
          <a:p>
            <a:r>
              <a:rPr lang="en" smtClean="0"/>
              <a:t>chronic</a:t>
            </a:r>
          </a:p>
        </p:txBody>
      </p:sp>
    </p:spTree>
  </p:cSld>
  <p:clrMapOvr>
    <a:masterClrMapping/>
  </p:clrMapOvr>
  <p:transition spd="slow" advTm="2552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Secondary erythrocytosis</a:t>
            </a:r>
          </a:p>
        </p:txBody>
      </p:sp>
      <p:sp>
        <p:nvSpPr>
          <p:cNvPr id="8194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sz="2400" smtClean="0"/>
              <a:t>Staying at high altitudes</a:t>
            </a:r>
          </a:p>
          <a:p>
            <a:r>
              <a:rPr lang="en" sz="2400" smtClean="0"/>
              <a:t>Chronic lung diseases</a:t>
            </a:r>
          </a:p>
          <a:p>
            <a:r>
              <a:rPr lang="en" sz="2400" smtClean="0"/>
              <a:t>Heart defects with right-to-left shunt</a:t>
            </a:r>
          </a:p>
          <a:p>
            <a:r>
              <a:rPr lang="en" sz="2400" smtClean="0"/>
              <a:t>Alveolar hypoventilation</a:t>
            </a:r>
          </a:p>
          <a:p>
            <a:r>
              <a:rPr lang="en" sz="2400" smtClean="0"/>
              <a:t>Disturbances in oxygen transport</a:t>
            </a:r>
          </a:p>
          <a:p>
            <a:r>
              <a:rPr lang="en" sz="2400" smtClean="0"/>
              <a:t>Drugs induce tissue hypoxia/cobalt salts/</a:t>
            </a:r>
          </a:p>
          <a:p>
            <a:r>
              <a:rPr lang="en" sz="2400" smtClean="0"/>
              <a:t>Disorders in the production of erythropetin</a:t>
            </a:r>
          </a:p>
          <a:p>
            <a:endParaRPr lang="en-US" smtClean="0"/>
          </a:p>
        </p:txBody>
      </p:sp>
    </p:spTree>
  </p:cSld>
  <p:clrMapOvr>
    <a:masterClrMapping/>
  </p:clrMapOvr>
  <p:transition spd="slow" advTm="74573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Primary thrombocythemia/essential/</a:t>
            </a:r>
          </a:p>
        </p:txBody>
      </p:sp>
      <p:sp>
        <p:nvSpPr>
          <p:cNvPr id="9218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sz="2400" dirty="0" smtClean="0"/>
              <a:t>An increase in the number of platelets from 600 /over 1000x10/9/l</a:t>
            </a:r>
          </a:p>
          <a:p>
            <a:r>
              <a:rPr lang="en" sz="2400" dirty="0" smtClean="0"/>
              <a:t>Hypercellular bone marrow </a:t>
            </a:r>
            <a:r>
              <a:rPr lang="en" sz="2400" dirty="0" smtClean="0"/>
              <a:t>massive </a:t>
            </a:r>
            <a:r>
              <a:rPr lang="en" sz="2400" dirty="0" smtClean="0"/>
              <a:t>proliferation of megakaryocytes/</a:t>
            </a:r>
          </a:p>
          <a:p>
            <a:r>
              <a:rPr lang="en" sz="2400" dirty="0" smtClean="0"/>
              <a:t>Absence of increase in erythrocyte mass</a:t>
            </a:r>
          </a:p>
          <a:p>
            <a:r>
              <a:rPr lang="en" sz="2400" dirty="0" smtClean="0"/>
              <a:t>Absence of PH chromosome</a:t>
            </a:r>
          </a:p>
          <a:p>
            <a:r>
              <a:rPr lang="en" sz="2400" dirty="0" smtClean="0"/>
              <a:t>Tendency to bleeding and thrombosis</a:t>
            </a:r>
          </a:p>
          <a:p>
            <a:r>
              <a:rPr lang="en" sz="2400" dirty="0" smtClean="0"/>
              <a:t>Treatment/cytoreduction/Hydrea/ Jak2 mutation inhibitors</a:t>
            </a:r>
          </a:p>
        </p:txBody>
      </p:sp>
    </p:spTree>
  </p:cSld>
  <p:clrMapOvr>
    <a:masterClrMapping/>
  </p:clrMapOvr>
  <p:transition spd="slow" advTm="51437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" smtClean="0"/>
              <a:t>Primary myelofibrosis</a:t>
            </a:r>
          </a:p>
        </p:txBody>
      </p:sp>
      <p:sp>
        <p:nvSpPr>
          <p:cNvPr id="10242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" sz="2400" smtClean="0"/>
              <a:t>Stem cell disease with a disorder in HIM</a:t>
            </a:r>
          </a:p>
          <a:p>
            <a:r>
              <a:rPr lang="en" sz="2400" smtClean="0"/>
              <a:t>Bone marrow fibrosis</a:t>
            </a:r>
          </a:p>
          <a:p>
            <a:r>
              <a:rPr lang="en" sz="2400" smtClean="0"/>
              <a:t>Splenomegaly/enormous/</a:t>
            </a:r>
          </a:p>
          <a:p>
            <a:r>
              <a:rPr lang="en" sz="2400" smtClean="0"/>
              <a:t>Leukoerythroblastosis</a:t>
            </a:r>
          </a:p>
          <a:p>
            <a:r>
              <a:rPr lang="en" sz="2400" smtClean="0"/>
              <a:t>Typical poikilocytosis/dacryocytes/</a:t>
            </a:r>
          </a:p>
          <a:p>
            <a:r>
              <a:rPr lang="en" sz="2400" smtClean="0"/>
              <a:t>Treatment</a:t>
            </a:r>
          </a:p>
          <a:p>
            <a:r>
              <a:rPr lang="en" sz="2400" smtClean="0"/>
              <a:t>Splenectomy/previously/</a:t>
            </a:r>
          </a:p>
          <a:p>
            <a:r>
              <a:rPr lang="en" sz="2400" smtClean="0"/>
              <a:t>Cytoreductive therapy</a:t>
            </a:r>
          </a:p>
          <a:p>
            <a:r>
              <a:rPr lang="en" sz="2400" smtClean="0"/>
              <a:t>Transformation to AML after 5 years in less than 10%</a:t>
            </a:r>
          </a:p>
        </p:txBody>
      </p:sp>
    </p:spTree>
  </p:cSld>
  <p:clrMapOvr>
    <a:masterClrMapping/>
  </p:clrMapOvr>
  <p:transition spd="slow" advTm="71638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itle 1"/>
          <p:cNvSpPr>
            <a:spLocks noGrp="1" noChangeArrowheads="1"/>
          </p:cNvSpPr>
          <p:nvPr>
            <p:ph type="title"/>
          </p:nvPr>
        </p:nvSpPr>
        <p:spPr>
          <a:xfrm>
            <a:off x="457200" y="1844675"/>
            <a:ext cx="8229600" cy="1143000"/>
          </a:xfrm>
        </p:spPr>
        <p:txBody>
          <a:bodyPr/>
          <a:lstStyle/>
          <a:p>
            <a:endParaRPr lang="en-US" smtClean="0"/>
          </a:p>
        </p:txBody>
      </p:sp>
      <p:sp>
        <p:nvSpPr>
          <p:cNvPr id="11266" name="Content Placeholder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738" y="1773238"/>
            <a:ext cx="7534275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12737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9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1680</TotalTime>
  <Words>1274</Words>
  <Application>Microsoft Office PowerPoint</Application>
  <PresentationFormat>On-screen Show (4:3)</PresentationFormat>
  <Paragraphs>312</Paragraphs>
  <Slides>39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Default Design</vt:lpstr>
      <vt:lpstr>Myeloproliferative diseases</vt:lpstr>
      <vt:lpstr>Polycythemia vera</vt:lpstr>
      <vt:lpstr>Polycythemia</vt:lpstr>
      <vt:lpstr>Polycythemia vera</vt:lpstr>
      <vt:lpstr>Relative erythrocytosis</vt:lpstr>
      <vt:lpstr>Secondary erythrocytosis</vt:lpstr>
      <vt:lpstr>Primary thrombocythemia/essential/</vt:lpstr>
      <vt:lpstr>Primary myelofibrosis</vt:lpstr>
      <vt:lpstr>Slide 9</vt:lpstr>
      <vt:lpstr>Slide 10</vt:lpstr>
      <vt:lpstr>Leukocytes</vt:lpstr>
      <vt:lpstr>  Internal medicine 2 Teaching unit  Myeloproliferative diseases  Chronic granulocytic leukemia  Dr. Nebojša Anđelković  modern therapeutic approach</vt:lpstr>
      <vt:lpstr>CML pathogenesis</vt:lpstr>
      <vt:lpstr>PH chromosome and bcr-abl gene</vt:lpstr>
      <vt:lpstr>Ph chromosome and BCR-ABL gene</vt:lpstr>
      <vt:lpstr>Pathophysiological mechanisms</vt:lpstr>
      <vt:lpstr>Development of a leukemic clone</vt:lpstr>
      <vt:lpstr>Development of a leukemic clone</vt:lpstr>
      <vt:lpstr>Chronic granulocytic leukemia diagnosis</vt:lpstr>
      <vt:lpstr>clinical picture</vt:lpstr>
      <vt:lpstr>Blood test results</vt:lpstr>
      <vt:lpstr>HGL  peripheral blood smear</vt:lpstr>
      <vt:lpstr>Additional analyses</vt:lpstr>
      <vt:lpstr>Leukocyte alkaline phosphatase</vt:lpstr>
      <vt:lpstr>Cytogenetics</vt:lpstr>
      <vt:lpstr>genetic techniques (PCR)</vt:lpstr>
      <vt:lpstr>CML differential diagnosis</vt:lpstr>
      <vt:lpstr>Leukemoid reaction of the granulocytic type</vt:lpstr>
      <vt:lpstr>Differential diagnosis of CML and leukemoid reactions</vt:lpstr>
      <vt:lpstr>Differential diagnosis of  HGL and leukemoid reaction</vt:lpstr>
      <vt:lpstr>Leukemoid reaction</vt:lpstr>
      <vt:lpstr>Differential diagnosis </vt:lpstr>
      <vt:lpstr>Leukemoid reaction</vt:lpstr>
      <vt:lpstr>Leukemoid reaction </vt:lpstr>
      <vt:lpstr>PH positive Acute lymphoblastic leukemia</vt:lpstr>
      <vt:lpstr>Splenomegaly</vt:lpstr>
      <vt:lpstr>Therapeutic modalities</vt:lpstr>
      <vt:lpstr>Normal KIT signal</vt:lpstr>
      <vt:lpstr>Иматиниб месилат-механизам дејства</vt:lpstr>
    </vt:vector>
  </TitlesOfParts>
  <Company>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Zeljko</cp:lastModifiedBy>
  <cp:revision>29</cp:revision>
  <dcterms:created xsi:type="dcterms:W3CDTF">2007-04-23T19:01:08Z</dcterms:created>
  <dcterms:modified xsi:type="dcterms:W3CDTF">2024-02-05T22:02:27Z</dcterms:modified>
</cp:coreProperties>
</file>