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5" r:id="rId15"/>
    <p:sldId id="276" r:id="rId16"/>
    <p:sldId id="278" r:id="rId17"/>
    <p:sldId id="279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90" r:id="rId29"/>
  </p:sldIdLst>
  <p:sldSz cx="9144000" cy="6858000" type="screen4x3"/>
  <p:notesSz cx="6858000" cy="9144000"/>
  <p:defaultTextStyle>
    <a:defPPr>
      <a:defRPr lang="e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C344CD7-4F02-4D70-8F78-61A78DF6295B}" type="datetimeFigureOut">
              <a:rPr lang="sr-Latn-RS"/>
              <a:pPr>
                <a:defRPr/>
              </a:pPr>
              <a:t>18.2.2024.</a:t>
            </a:fld>
            <a:endParaRPr lang="sr-Latn-R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R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R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85A74587-C118-461B-B77C-E6B3E2869F34}" type="slidenum">
              <a:rPr lang="sr-Latn-RS"/>
              <a:pPr>
                <a:defRPr/>
              </a:pPr>
              <a:t>‹#›</a:t>
            </a:fld>
            <a:endParaRPr 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15D709D-6231-4B81-987F-CF8071BDBCF7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0ADEDB6-B64F-4055-ADC3-23FB4DADD10B}" type="slidenum">
              <a:rPr lang="en-US"/>
              <a:pPr/>
              <a:t>27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8075" y="652463"/>
            <a:ext cx="4637088" cy="34782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063" y="4264025"/>
            <a:ext cx="5353050" cy="403542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" smtClean="0"/>
              <a:t>KIT signaling begins when ATP binds to KIT’s membrane-proximal kinase domain.  This allows the binding of the substrate to be phosphorylated.  Following phosphate transfer, the phosphosubstrate is competent to bind to and activate downstream effector molecules.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754063" y="8302625"/>
            <a:ext cx="5081587" cy="498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220" tIns="45610" rIns="91220" bIns="45610" anchor="b">
            <a:spAutoFit/>
          </a:bodyPr>
          <a:lstStyle/>
          <a:p>
            <a:pPr defTabSz="931863">
              <a:spcBef>
                <a:spcPct val="30000"/>
              </a:spcBef>
            </a:pPr>
            <a:r>
              <a:rPr lang="en" sz="800"/>
              <a:t>Savage DG, Antman KH. Imatinib</a:t>
            </a:r>
            <a:r>
              <a:rPr lang="en" sz="800">
                <a:cs typeface="Arial" charset="0"/>
              </a:rPr>
              <a:t> mesylate–a new oral targeted therapy. </a:t>
            </a:r>
            <a:r>
              <a:rPr lang="en" sz="800" i="1"/>
              <a:t>N Engl J Med.</a:t>
            </a:r>
            <a:r>
              <a:rPr lang="en" sz="800"/>
              <a:t> 2002;346:683-693.</a:t>
            </a:r>
          </a:p>
          <a:p>
            <a:pPr defTabSz="931863">
              <a:spcBef>
                <a:spcPct val="30000"/>
              </a:spcBef>
            </a:pPr>
            <a:r>
              <a:rPr lang="en" sz="800"/>
              <a:t>Scheijen B, Griffin JD. Tyrosine kinase oncogenes in normal hematopoiesis and hematological disease. </a:t>
            </a:r>
            <a:r>
              <a:rPr lang="de-DE" sz="800"/>
              <a:t/>
            </a:r>
            <a:br>
              <a:rPr lang="de-DE" sz="800"/>
            </a:br>
            <a:r>
              <a:rPr lang="en" sz="800" i="1"/>
              <a:t>Oncogene</a:t>
            </a:r>
            <a:r>
              <a:rPr lang="en" sz="800"/>
              <a:t>. 2002;21:3314-3333.</a:t>
            </a:r>
            <a:endParaRPr lang="en-US" sz="8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F8C984-16BF-4662-B8BD-AEC58BF06EBC}" type="slidenum">
              <a:rPr lang="en-US"/>
              <a:pPr/>
              <a:t>28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8075" y="652463"/>
            <a:ext cx="4637088" cy="34782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063" y="4264025"/>
            <a:ext cx="5353050" cy="403542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" smtClean="0"/>
              <a:t>At the molecular level, imatinib mesylate targets a specific part of the tyrosine kinase region in KIT, Bcr-Abl, and PDGFRA/B.</a:t>
            </a:r>
          </a:p>
          <a:p>
            <a:pPr eaLnBrk="1" hangingPunct="1">
              <a:spcBef>
                <a:spcPct val="0"/>
              </a:spcBef>
            </a:pPr>
            <a:r>
              <a:rPr lang="en" smtClean="0"/>
              <a:t>Based on its activity on Bcr-Abl, the proposed mechanism of action of imatinib mesylate in GIST is as follows:</a:t>
            </a:r>
          </a:p>
          <a:p>
            <a:pPr lvl="1" eaLnBrk="1" hangingPunct="1">
              <a:spcBef>
                <a:spcPct val="0"/>
              </a:spcBef>
            </a:pPr>
            <a:r>
              <a:rPr lang="en" smtClean="0"/>
              <a:t>Imatinib mesylate is an ATP-mimetic agent that binds KIT with greater affinity than ATP and at its ATP-binding site.</a:t>
            </a:r>
          </a:p>
          <a:p>
            <a:pPr lvl="1" eaLnBrk="1" hangingPunct="1">
              <a:spcBef>
                <a:spcPct val="0"/>
              </a:spcBef>
            </a:pPr>
            <a:r>
              <a:rPr lang="en" smtClean="0"/>
              <a:t>The tyrosine kinase activity of KIT is dependent on its ATPase activity.</a:t>
            </a:r>
          </a:p>
          <a:p>
            <a:pPr lvl="1" eaLnBrk="1" hangingPunct="1">
              <a:spcBef>
                <a:spcPct val="0"/>
              </a:spcBef>
            </a:pPr>
            <a:r>
              <a:rPr lang="en" smtClean="0"/>
              <a:t>KIT</a:t>
            </a:r>
            <a:r>
              <a:rPr lang="en" smtClean="0">
                <a:cs typeface="Arial" charset="0"/>
              </a:rPr>
              <a:t>-</a:t>
            </a:r>
            <a:r>
              <a:rPr lang="en" smtClean="0"/>
              <a:t>bound imatinib mesylate prevents ATP binding and hydrolysis and hence the tyrosine kinase action of KIT. </a:t>
            </a:r>
          </a:p>
          <a:p>
            <a:pPr lvl="2" eaLnBrk="1" hangingPunct="1">
              <a:spcBef>
                <a:spcPct val="0"/>
              </a:spcBef>
            </a:pPr>
            <a:r>
              <a:rPr lang="en" smtClean="0"/>
              <a:t>This blocks the downstream substrate of KIT, which is dependent on phosphorylation for activation.</a:t>
            </a:r>
          </a:p>
          <a:p>
            <a:pPr lvl="2" eaLnBrk="1" hangingPunct="1">
              <a:spcBef>
                <a:spcPct val="0"/>
              </a:spcBef>
            </a:pPr>
            <a:r>
              <a:rPr lang="en" smtClean="0"/>
              <a:t>This in turn blocks downstream signal transduction pathways activated by KIT.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754063" y="8302625"/>
            <a:ext cx="5081587" cy="498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220" tIns="45610" rIns="91220" bIns="45610" anchor="b">
            <a:spAutoFit/>
          </a:bodyPr>
          <a:lstStyle/>
          <a:p>
            <a:pPr defTabSz="931863">
              <a:spcBef>
                <a:spcPct val="30000"/>
              </a:spcBef>
            </a:pPr>
            <a:r>
              <a:rPr lang="en" sz="800"/>
              <a:t>Savage DG, Antman KH. Imatinib</a:t>
            </a:r>
            <a:r>
              <a:rPr lang="en" sz="800">
                <a:cs typeface="Arial" charset="0"/>
              </a:rPr>
              <a:t> mesylate–a new oral targeted therapy. </a:t>
            </a:r>
            <a:r>
              <a:rPr lang="en" sz="800" i="1"/>
              <a:t>N Engl J Med.</a:t>
            </a:r>
            <a:r>
              <a:rPr lang="en" sz="800"/>
              <a:t> 2002;346:683-693.</a:t>
            </a:r>
          </a:p>
          <a:p>
            <a:pPr defTabSz="931863">
              <a:spcBef>
                <a:spcPct val="30000"/>
              </a:spcBef>
            </a:pPr>
            <a:r>
              <a:rPr lang="en" sz="800"/>
              <a:t>Scheijen B, Griffin JD. Tyrosine kinase oncogenes in normal hematopoiesis and hematological diseases. </a:t>
            </a:r>
            <a:r>
              <a:rPr lang="de-DE" sz="800"/>
              <a:t/>
            </a:r>
            <a:br>
              <a:rPr lang="de-DE" sz="800"/>
            </a:br>
            <a:r>
              <a:rPr lang="en" sz="800" i="1"/>
              <a:t>Oncogenes </a:t>
            </a:r>
            <a:r>
              <a:rPr lang="en" sz="800"/>
              <a:t>. 2002;21:3314-3333.</a:t>
            </a:r>
            <a:endParaRPr lang="en-US" sz="8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8" descr="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19.png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0" Type="http://schemas.openxmlformats.org/officeDocument/2006/relationships/image" Target="../media/image15.png"/><Relationship Id="rId4" Type="http://schemas.openxmlformats.org/officeDocument/2006/relationships/image" Target="../media/image23.png"/><Relationship Id="rId9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87450" y="1341438"/>
            <a:ext cx="7200900" cy="935037"/>
          </a:xfrm>
        </p:spPr>
        <p:txBody>
          <a:bodyPr/>
          <a:lstStyle/>
          <a:p>
            <a:r>
              <a:rPr lang="en" dirty="0" smtClean="0">
                <a:solidFill>
                  <a:srgbClr val="FFFF00"/>
                </a:solidFill>
              </a:rPr>
              <a:t> </a:t>
            </a:r>
            <a:r>
              <a:rPr lang="sl-SI" dirty="0" smtClean="0">
                <a:solidFill>
                  <a:srgbClr val="FFFF00"/>
                </a:solidFill>
              </a:rPr>
              <a:t/>
            </a:r>
            <a:br>
              <a:rPr lang="sl-SI" dirty="0" smtClean="0">
                <a:solidFill>
                  <a:srgbClr val="FFFF00"/>
                </a:solidFill>
              </a:rPr>
            </a:br>
            <a:r>
              <a:rPr lang="en" sz="2400" dirty="0" smtClean="0">
                <a:solidFill>
                  <a:schemeClr val="tx1"/>
                </a:solidFill>
              </a:rPr>
              <a:t>Internal medicine 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" sz="2400" dirty="0" smtClean="0">
                <a:solidFill>
                  <a:schemeClr val="tx1"/>
                </a:solidFill>
              </a:rPr>
              <a:t>Myeloproliferative diseases 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" sz="2400" dirty="0" smtClean="0">
                <a:solidFill>
                  <a:schemeClr val="accent2"/>
                </a:solidFill>
              </a:rPr>
              <a:t>Chronic granulocytic leukemia </a:t>
            </a:r>
            <a:r>
              <a:rPr lang="en-US" sz="2400" dirty="0" smtClean="0">
                <a:solidFill>
                  <a:schemeClr val="accent2"/>
                </a:solidFill>
              </a:rPr>
              <a:t/>
            </a:r>
            <a:br>
              <a:rPr lang="en-US" sz="2400" dirty="0" smtClean="0">
                <a:solidFill>
                  <a:schemeClr val="accent2"/>
                </a:solidFill>
              </a:rPr>
            </a:br>
            <a:r>
              <a:rPr lang="en" sz="2400" smtClean="0">
                <a:solidFill>
                  <a:schemeClr val="accent2"/>
                </a:solidFill>
              </a:rPr>
              <a:t>Full prof.</a:t>
            </a:r>
            <a:r>
              <a:rPr lang="en" sz="2400" smtClean="0">
                <a:solidFill>
                  <a:schemeClr val="accent2"/>
                </a:solidFill>
              </a:rPr>
              <a:t> </a:t>
            </a:r>
            <a:r>
              <a:rPr lang="en" sz="2400" dirty="0" smtClean="0">
                <a:solidFill>
                  <a:schemeClr val="accent2"/>
                </a:solidFill>
              </a:rPr>
              <a:t>Nebojša Anđelković</a:t>
            </a:r>
            <a:r>
              <a:rPr lang="en" dirty="0" smtClean="0">
                <a:solidFill>
                  <a:schemeClr val="accent2"/>
                </a:solidFill>
              </a:rPr>
              <a:t> </a:t>
            </a:r>
            <a:r>
              <a:rPr lang="sr-Latn-CS" dirty="0" smtClean="0">
                <a:solidFill>
                  <a:schemeClr val="accent2"/>
                </a:solidFill>
              </a:rPr>
              <a:t/>
            </a:r>
            <a:br>
              <a:rPr lang="sr-Latn-CS" dirty="0" smtClean="0">
                <a:solidFill>
                  <a:schemeClr val="accent2"/>
                </a:solidFill>
              </a:rPr>
            </a:br>
            <a:r>
              <a:rPr lang="en" dirty="0" smtClean="0">
                <a:solidFill>
                  <a:srgbClr val="FFFF00"/>
                </a:solidFill>
              </a:rPr>
              <a:t>modern therapeutic approach</a:t>
            </a:r>
            <a:endParaRPr lang="en-US" dirty="0" smtClean="0">
              <a:solidFill>
                <a:srgbClr val="FFFF00"/>
              </a:solidFill>
            </a:endParaRPr>
          </a:p>
        </p:txBody>
      </p:sp>
      <p:pic>
        <p:nvPicPr>
          <p:cNvPr id="2051" name="Picture 11" descr="history_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780928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Line 1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11560" y="1988840"/>
            <a:ext cx="7745412" cy="3095625"/>
          </a:xfrm>
        </p:spPr>
        <p:txBody>
          <a:bodyPr/>
          <a:lstStyle/>
          <a:p>
            <a:r>
              <a:rPr lang="en" sz="2800" b="1" dirty="0" smtClean="0"/>
              <a:t>Leukocytosis</a:t>
            </a:r>
            <a:endParaRPr lang="sr-Latn-CS" sz="2800" b="1" dirty="0" smtClean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b="1" dirty="0" smtClean="0"/>
              <a:t>Turning left</a:t>
            </a:r>
            <a:endParaRPr lang="sr-Latn-CS" sz="2000" b="1" dirty="0" smtClean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b="1" dirty="0" smtClean="0"/>
              <a:t>basophilia</a:t>
            </a:r>
            <a:endParaRPr lang="sr-Latn-CS" sz="2000" b="1" dirty="0" smtClean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b="1" dirty="0" smtClean="0"/>
              <a:t>eosinophilia</a:t>
            </a:r>
            <a:endParaRPr lang="sr-Latn-CS" sz="2000" b="1" dirty="0" smtClean="0"/>
          </a:p>
          <a:p>
            <a:r>
              <a:rPr lang="en" sz="2800" b="1" dirty="0" smtClean="0"/>
              <a:t>Platelets </a:t>
            </a:r>
            <a:r>
              <a:rPr lang="en" b="1" dirty="0" smtClean="0"/>
              <a:t>: </a:t>
            </a:r>
            <a:r>
              <a:rPr lang="en" sz="2800" b="1" dirty="0" smtClean="0"/>
              <a:t>elevated, normal decreased </a:t>
            </a:r>
          </a:p>
          <a:p>
            <a:r>
              <a:rPr lang="en" sz="2800" b="1" dirty="0" smtClean="0"/>
              <a:t>HB: reduced normal</a:t>
            </a:r>
            <a:endParaRPr lang="en-US" sz="2000" b="1" dirty="0" smtClean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496888"/>
            <a:ext cx="8361362" cy="149225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" smtClean="0">
                <a:solidFill>
                  <a:schemeClr val="accent2"/>
                </a:solidFill>
              </a:rPr>
              <a:t>Blood test results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782638" y="908050"/>
            <a:ext cx="8361362" cy="1081088"/>
          </a:xfrm>
        </p:spPr>
        <p:txBody>
          <a:bodyPr/>
          <a:lstStyle/>
          <a:p>
            <a:r>
              <a:rPr lang="en" sz="3200" smtClean="0">
                <a:solidFill>
                  <a:schemeClr val="accent2"/>
                </a:solidFill>
              </a:rPr>
              <a:t>HGL </a:t>
            </a:r>
            <a:r>
              <a:rPr lang="en-US" sz="3200" smtClean="0">
                <a:solidFill>
                  <a:schemeClr val="accent2"/>
                </a:solidFill>
              </a:rPr>
              <a:t/>
            </a:r>
            <a:br>
              <a:rPr lang="en-US" sz="3200" smtClean="0">
                <a:solidFill>
                  <a:schemeClr val="accent2"/>
                </a:solidFill>
              </a:rPr>
            </a:br>
            <a:r>
              <a:rPr lang="en" sz="3200" smtClean="0">
                <a:solidFill>
                  <a:schemeClr val="accent2"/>
                </a:solidFill>
              </a:rPr>
              <a:t>peripheral blood smear</a:t>
            </a:r>
          </a:p>
        </p:txBody>
      </p:sp>
      <p:pic>
        <p:nvPicPr>
          <p:cNvPr id="12291" name="Picture 6" descr="Picture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92163" y="2133600"/>
            <a:ext cx="4067175" cy="2700338"/>
          </a:xfrm>
          <a:noFill/>
        </p:spPr>
      </p:pic>
      <p:pic>
        <p:nvPicPr>
          <p:cNvPr id="12292" name="Picture 7" descr="Picture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65638" y="3429000"/>
            <a:ext cx="3959225" cy="28797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3888" y="2241550"/>
            <a:ext cx="7745412" cy="3092450"/>
          </a:xfrm>
        </p:spPr>
        <p:txBody>
          <a:bodyPr/>
          <a:lstStyle/>
          <a:p>
            <a:r>
              <a:rPr lang="en" sz="2800" b="1" dirty="0" smtClean="0"/>
              <a:t>Leukocyte alkaline phosphatase is low</a:t>
            </a:r>
            <a:endParaRPr lang="sr-Latn-CS" sz="2000" b="1" dirty="0" smtClean="0"/>
          </a:p>
          <a:p>
            <a:endParaRPr lang="sr-Latn-CS" sz="2000" b="1" dirty="0" smtClean="0"/>
          </a:p>
          <a:p>
            <a:r>
              <a:rPr lang="en" sz="2800" b="1" dirty="0" smtClean="0"/>
              <a:t>Karyotype </a:t>
            </a:r>
            <a:r>
              <a:rPr lang="en" b="1" dirty="0" smtClean="0"/>
              <a:t>: </a:t>
            </a:r>
            <a:r>
              <a:rPr lang="en" sz="2800" b="1" dirty="0" smtClean="0"/>
              <a:t>Ph chromosome</a:t>
            </a:r>
            <a:endParaRPr lang="en-US" sz="2800" b="1" dirty="0" smtClean="0"/>
          </a:p>
          <a:p>
            <a:endParaRPr lang="sr-Latn-CS" b="1" dirty="0" smtClean="0"/>
          </a:p>
          <a:p>
            <a:r>
              <a:rPr lang="en" sz="2800" b="1" dirty="0" smtClean="0"/>
              <a:t>Gene analysis </a:t>
            </a:r>
            <a:r>
              <a:rPr lang="en" b="1" dirty="0" smtClean="0"/>
              <a:t>: </a:t>
            </a:r>
            <a:r>
              <a:rPr lang="en" sz="2800" b="1" dirty="0" smtClean="0"/>
              <a:t>bcr/abl gene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1196975"/>
            <a:ext cx="8361362" cy="576263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" smtClean="0">
                <a:solidFill>
                  <a:schemeClr val="accent2"/>
                </a:solidFill>
              </a:rPr>
              <a:t>Additional analyses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68413"/>
            <a:ext cx="8361362" cy="614362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Leukocyte alkaline phosphatase</a:t>
            </a:r>
          </a:p>
        </p:txBody>
      </p:sp>
      <p:pic>
        <p:nvPicPr>
          <p:cNvPr id="14339" name="Picture 7" descr="Picture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2205038"/>
            <a:ext cx="3373438" cy="3852862"/>
          </a:xfrm>
          <a:noFill/>
        </p:spPr>
      </p:pic>
      <p:sp>
        <p:nvSpPr>
          <p:cNvPr id="14340" name="Text Box 5"/>
          <p:cNvSpPr txBox="1">
            <a:spLocks noChangeArrowheads="1"/>
          </p:cNvSpPr>
          <p:nvPr/>
        </p:nvSpPr>
        <p:spPr bwMode="auto">
          <a:xfrm>
            <a:off x="5165725" y="2398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endParaRPr lang="en-US"/>
          </a:p>
        </p:txBody>
      </p:sp>
      <p:sp>
        <p:nvSpPr>
          <p:cNvPr id="14341" name="Text Box 6"/>
          <p:cNvSpPr txBox="1">
            <a:spLocks noChangeArrowheads="1"/>
          </p:cNvSpPr>
          <p:nvPr/>
        </p:nvSpPr>
        <p:spPr bwMode="auto">
          <a:xfrm>
            <a:off x="5076825" y="2157413"/>
            <a:ext cx="32639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" sz="2400">
                <a:solidFill>
                  <a:schemeClr val="accent2"/>
                </a:solidFill>
              </a:rPr>
              <a:t>Increase in APL in HGL</a:t>
            </a:r>
          </a:p>
          <a:p>
            <a:pPr eaLnBrk="0" hangingPunct="0"/>
            <a:endParaRPr lang="sr-Latn-CS" sz="2400">
              <a:solidFill>
                <a:srgbClr val="FFFF00"/>
              </a:solidFill>
            </a:endParaRPr>
          </a:p>
          <a:p>
            <a:pPr eaLnBrk="0" hangingPunct="0"/>
            <a:r>
              <a:rPr lang="en" sz="2000">
                <a:solidFill>
                  <a:schemeClr val="bg1"/>
                </a:solidFill>
              </a:rPr>
              <a:t>Infection</a:t>
            </a:r>
          </a:p>
          <a:p>
            <a:pPr eaLnBrk="0" hangingPunct="0"/>
            <a:r>
              <a:rPr lang="en" sz="2000">
                <a:solidFill>
                  <a:schemeClr val="bg1"/>
                </a:solidFill>
              </a:rPr>
              <a:t>Pregnancy</a:t>
            </a:r>
          </a:p>
          <a:p>
            <a:pPr eaLnBrk="0" hangingPunct="0"/>
            <a:r>
              <a:rPr lang="en" sz="2000">
                <a:solidFill>
                  <a:schemeClr val="bg1"/>
                </a:solidFill>
              </a:rPr>
              <a:t>Acceleration-transformation</a:t>
            </a:r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14342" name="Picture 9" descr="Picture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40313" y="4221163"/>
            <a:ext cx="3467100" cy="173037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8361362" cy="576263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Cytogenetics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4679950" y="1828800"/>
            <a:ext cx="423545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/>
            <a:endParaRPr lang="sr-Latn-CS"/>
          </a:p>
          <a:p>
            <a:pPr algn="ctr" eaLnBrk="0" hangingPunct="0"/>
            <a:r>
              <a:rPr lang="en" sz="2400"/>
              <a:t>FISH technique</a:t>
            </a:r>
            <a:endParaRPr lang="en-US" sz="2400"/>
          </a:p>
          <a:p>
            <a:pPr algn="ctr" eaLnBrk="0" hangingPunct="0"/>
            <a:endParaRPr lang="en-US" sz="2400"/>
          </a:p>
          <a:p>
            <a:pPr algn="ctr" eaLnBrk="0" hangingPunct="0"/>
            <a:r>
              <a:rPr lang="en" sz="2000">
                <a:solidFill>
                  <a:schemeClr val="accent2"/>
                </a:solidFill>
              </a:rPr>
              <a:t>Advantages</a:t>
            </a:r>
          </a:p>
          <a:p>
            <a:pPr algn="ctr" eaLnBrk="0" hangingPunct="0"/>
            <a:endParaRPr lang="en-US" sz="2000">
              <a:solidFill>
                <a:srgbClr val="FFFF00"/>
              </a:solidFill>
            </a:endParaRPr>
          </a:p>
          <a:p>
            <a:pPr algn="ctr" eaLnBrk="0" hangingPunct="0"/>
            <a:r>
              <a:rPr lang="en">
                <a:solidFill>
                  <a:schemeClr val="bg1"/>
                </a:solidFill>
              </a:rPr>
              <a:t>No cells in mitosis are required</a:t>
            </a:r>
            <a:endParaRPr lang="en-US">
              <a:solidFill>
                <a:schemeClr val="bg1"/>
              </a:solidFill>
            </a:endParaRPr>
          </a:p>
          <a:p>
            <a:pPr algn="ctr" eaLnBrk="0" hangingPunct="0"/>
            <a:r>
              <a:rPr lang="en">
                <a:solidFill>
                  <a:schemeClr val="bg1"/>
                </a:solidFill>
              </a:rPr>
              <a:t>A short wait for the finding</a:t>
            </a:r>
            <a:endParaRPr lang="en-US">
              <a:solidFill>
                <a:schemeClr val="bg1"/>
              </a:solidFill>
            </a:endParaRPr>
          </a:p>
          <a:p>
            <a:pPr algn="ctr" eaLnBrk="0" hangingPunct="0"/>
            <a:endParaRPr lang="en-US">
              <a:solidFill>
                <a:schemeClr val="bg1"/>
              </a:solidFill>
            </a:endParaRPr>
          </a:p>
          <a:p>
            <a:pPr algn="ctr" eaLnBrk="0" hangingPunct="0"/>
            <a:r>
              <a:rPr lang="en" sz="2000">
                <a:solidFill>
                  <a:schemeClr val="accent2"/>
                </a:solidFill>
              </a:rPr>
              <a:t>Disadvantages</a:t>
            </a:r>
          </a:p>
          <a:p>
            <a:pPr algn="ctr" eaLnBrk="0" hangingPunct="0"/>
            <a:endParaRPr lang="en-US">
              <a:solidFill>
                <a:srgbClr val="FFFF00"/>
              </a:solidFill>
            </a:endParaRPr>
          </a:p>
          <a:p>
            <a:pPr algn="ctr" eaLnBrk="0" hangingPunct="0"/>
            <a:r>
              <a:rPr lang="en">
                <a:solidFill>
                  <a:schemeClr val="bg1"/>
                </a:solidFill>
              </a:rPr>
              <a:t>Does not disclose sec. chromosomal anomalies</a:t>
            </a:r>
            <a:endParaRPr lang="en-US">
              <a:solidFill>
                <a:schemeClr val="bg1"/>
              </a:solidFill>
            </a:endParaRPr>
          </a:p>
          <a:p>
            <a:pPr algn="ctr" eaLnBrk="0" hangingPunct="0"/>
            <a:r>
              <a:rPr lang="en">
                <a:solidFill>
                  <a:schemeClr val="bg1"/>
                </a:solidFill>
              </a:rPr>
              <a:t>It does not detect aberrant translocations</a:t>
            </a:r>
            <a:endParaRPr lang="sr-Latn-CS">
              <a:solidFill>
                <a:schemeClr val="bg1"/>
              </a:solidFill>
            </a:endParaRPr>
          </a:p>
          <a:p>
            <a:pPr algn="ctr" eaLnBrk="0" hangingPunct="0"/>
            <a:endParaRPr lang="en-US">
              <a:solidFill>
                <a:schemeClr val="bg1"/>
              </a:solidFill>
            </a:endParaRPr>
          </a:p>
          <a:p>
            <a:pPr algn="ctr" eaLnBrk="0" hangingPunct="0"/>
            <a:endParaRPr lang="en-US"/>
          </a:p>
          <a:p>
            <a:pPr algn="ctr" eaLnBrk="0" hangingPunct="0"/>
            <a:endParaRPr lang="en-US"/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813" y="1600200"/>
            <a:ext cx="4090987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5029200"/>
            <a:ext cx="1981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77825" y="1085850"/>
            <a:ext cx="8361363" cy="614363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genetic techniques (PCR)</a:t>
            </a:r>
            <a:endParaRPr lang="en-US" smtClean="0">
              <a:solidFill>
                <a:schemeClr val="accent2"/>
              </a:solidFill>
            </a:endParaRP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838" y="1700213"/>
            <a:ext cx="403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365625"/>
            <a:ext cx="1828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 Box 5"/>
          <p:cNvSpPr txBox="1">
            <a:spLocks noChangeArrowheads="1"/>
          </p:cNvSpPr>
          <p:nvPr/>
        </p:nvSpPr>
        <p:spPr bwMode="auto">
          <a:xfrm>
            <a:off x="5257800" y="2420938"/>
            <a:ext cx="35718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" sz="2400"/>
              <a:t>Advantages</a:t>
            </a:r>
          </a:p>
          <a:p>
            <a:pPr eaLnBrk="0" hangingPunct="0"/>
            <a:endParaRPr lang="sr-Latn-CS" sz="1600"/>
          </a:p>
          <a:p>
            <a:pPr eaLnBrk="0" hangingPunct="0"/>
            <a:r>
              <a:rPr lang="en" sz="2000">
                <a:solidFill>
                  <a:schemeClr val="bg1"/>
                </a:solidFill>
              </a:rPr>
              <a:t>Strict specificity</a:t>
            </a:r>
          </a:p>
          <a:p>
            <a:pPr eaLnBrk="0" hangingPunct="0"/>
            <a:r>
              <a:rPr lang="en" sz="2000">
                <a:solidFill>
                  <a:schemeClr val="bg1"/>
                </a:solidFill>
              </a:rPr>
              <a:t>Get your findings quickly</a:t>
            </a:r>
          </a:p>
          <a:p>
            <a:pPr eaLnBrk="0" hangingPunct="0"/>
            <a:r>
              <a:rPr lang="en" sz="2000">
                <a:solidFill>
                  <a:schemeClr val="bg1"/>
                </a:solidFill>
              </a:rPr>
              <a:t>Monitoring response to therapy</a:t>
            </a:r>
          </a:p>
          <a:p>
            <a:pPr eaLnBrk="0" hangingPunct="0"/>
            <a:endParaRPr lang="sr-Latn-CS" sz="2400">
              <a:solidFill>
                <a:schemeClr val="bg1"/>
              </a:solidFill>
            </a:endParaRPr>
          </a:p>
          <a:p>
            <a:pPr eaLnBrk="0" hangingPunct="0"/>
            <a:r>
              <a:rPr lang="en" sz="2400"/>
              <a:t>Deficiency</a:t>
            </a:r>
          </a:p>
          <a:p>
            <a:pPr eaLnBrk="0" hangingPunct="0"/>
            <a:endParaRPr lang="sr-Latn-CS" sz="1600"/>
          </a:p>
          <a:p>
            <a:pPr eaLnBrk="0" hangingPunct="0"/>
            <a:r>
              <a:rPr lang="en" sz="2000">
                <a:solidFill>
                  <a:schemeClr val="bg1"/>
                </a:solidFill>
              </a:rPr>
              <a:t>Strict specificity</a:t>
            </a:r>
            <a:endParaRPr lang="en-US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484313"/>
            <a:ext cx="8361363" cy="1584325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CML differential diagnosis</a:t>
            </a:r>
            <a:endParaRPr lang="en-US" i="1" smtClean="0">
              <a:solidFill>
                <a:schemeClr val="accent2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sr-Latn-CS" smtClean="0"/>
          </a:p>
          <a:p>
            <a:endParaRPr lang="sr-Latn-CS" smtClean="0"/>
          </a:p>
          <a:p>
            <a:r>
              <a:rPr lang="en" smtClean="0">
                <a:solidFill>
                  <a:srgbClr val="FF0000"/>
                </a:solidFill>
              </a:rPr>
              <a:t>Leukemoid reaction of the granulocytic type</a:t>
            </a:r>
          </a:p>
          <a:p>
            <a:r>
              <a:rPr lang="en" smtClean="0"/>
              <a:t>Ph -negative chronic myeloproliferative diseases</a:t>
            </a:r>
          </a:p>
          <a:p>
            <a:r>
              <a:rPr lang="en" smtClean="0"/>
              <a:t>Ph-positive acute leukemia</a:t>
            </a:r>
          </a:p>
          <a:p>
            <a:r>
              <a:rPr lang="en" smtClean="0"/>
              <a:t>Splenomegaly</a:t>
            </a: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12875"/>
            <a:ext cx="8361362" cy="936625"/>
          </a:xfrm>
        </p:spPr>
        <p:txBody>
          <a:bodyPr/>
          <a:lstStyle/>
          <a:p>
            <a:r>
              <a:rPr lang="en" sz="3200" i="1" smtClean="0">
                <a:solidFill>
                  <a:schemeClr val="accent2"/>
                </a:solidFill>
              </a:rPr>
              <a:t>Leukemoid reaction of the granulocytic type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72816"/>
            <a:ext cx="8229600" cy="475297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en" dirty="0" smtClean="0"/>
              <a:t>The number of leukocytes (most often) is less than 50x10 </a:t>
            </a:r>
            <a:r>
              <a:rPr lang="en" baseline="30000" dirty="0" smtClean="0"/>
              <a:t>9 </a:t>
            </a:r>
            <a:r>
              <a:rPr lang="en" dirty="0" smtClean="0"/>
              <a:t>/l</a:t>
            </a:r>
          </a:p>
          <a:p>
            <a:pPr>
              <a:lnSpc>
                <a:spcPct val="90000"/>
              </a:lnSpc>
            </a:pPr>
            <a:r>
              <a:rPr lang="en" dirty="0" smtClean="0"/>
              <a:t>Existence of the cause of the leukemoid reaction</a:t>
            </a:r>
          </a:p>
          <a:p>
            <a:pPr>
              <a:lnSpc>
                <a:spcPct val="90000"/>
              </a:lnSpc>
            </a:pPr>
            <a:r>
              <a:rPr lang="en" dirty="0" smtClean="0"/>
              <a:t>Elevated APL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" dirty="0" smtClean="0"/>
              <a:t>Absence of splenomegaly (most common)</a:t>
            </a:r>
            <a:endParaRPr lang="sr-Latn-C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" dirty="0" smtClean="0"/>
              <a:t>Response to antimicrobial therapy</a:t>
            </a:r>
          </a:p>
          <a:p>
            <a:pPr>
              <a:lnSpc>
                <a:spcPct val="90000"/>
              </a:lnSpc>
            </a:pPr>
            <a:r>
              <a:rPr lang="en" dirty="0" smtClean="0">
                <a:solidFill>
                  <a:schemeClr val="accent2"/>
                </a:solidFill>
              </a:rPr>
              <a:t>Absence of Ph chromosome and bcr-abl gene</a:t>
            </a:r>
            <a:endParaRPr lang="en-US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281113"/>
            <a:ext cx="8361362" cy="903287"/>
          </a:xfrm>
        </p:spPr>
        <p:txBody>
          <a:bodyPr/>
          <a:lstStyle/>
          <a:p>
            <a:r>
              <a:rPr lang="en" sz="3200" smtClean="0">
                <a:solidFill>
                  <a:schemeClr val="accent2"/>
                </a:solidFill>
              </a:rPr>
              <a:t>Differential diagnosis of CML and leukemoid reactions</a:t>
            </a:r>
            <a:endParaRPr lang="en-US" sz="2400" i="1" smtClean="0">
              <a:solidFill>
                <a:srgbClr val="FFFF00"/>
              </a:solidFill>
            </a:endParaRPr>
          </a:p>
        </p:txBody>
      </p:sp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2915816" y="2276872"/>
            <a:ext cx="3342582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 dirty="0">
                <a:solidFill>
                  <a:srgbClr val="FF0000"/>
                </a:solidFill>
              </a:rPr>
              <a:t>Leukocytes &gt; 50x10 </a:t>
            </a:r>
            <a:r>
              <a:rPr lang="en" sz="2400" baseline="30000" dirty="0">
                <a:solidFill>
                  <a:srgbClr val="FF0000"/>
                </a:solidFill>
              </a:rPr>
              <a:t>9 </a:t>
            </a:r>
            <a:r>
              <a:rPr lang="en" sz="2400" dirty="0">
                <a:solidFill>
                  <a:srgbClr val="FF0000"/>
                </a:solidFill>
              </a:rPr>
              <a:t>/l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2517775" y="2700338"/>
            <a:ext cx="364074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FF0000"/>
                </a:solidFill>
              </a:rPr>
              <a:t>Left turn (&gt;20% of younger forms)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572421" name="Oval 5">
            <a:extLst>
              <a:ext uri="{FF2B5EF4-FFF2-40B4-BE49-F238E27FC236}">
                <a16:creationId xmlns="" xmlns:a16="http://schemas.microsoft.com/office/drawing/2014/main" id="{05303D06-6070-C646-85ED-AC972EC60E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3152775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endParaRPr lang="en-US">
              <a:solidFill>
                <a:srgbClr val="00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2422" name="Oval 6">
            <a:extLst>
              <a:ext uri="{FF2B5EF4-FFF2-40B4-BE49-F238E27FC236}">
                <a16:creationId xmlns="" xmlns:a16="http://schemas.microsoft.com/office/drawing/2014/main" id="{98A80FC1-CA1A-6F4F-A783-5AA4CCB8B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152775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YES</a:t>
            </a:r>
            <a:endParaRPr lang="en-US">
              <a:solidFill>
                <a:srgbClr val="00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22" name="Text Box 7"/>
          <p:cNvSpPr txBox="1">
            <a:spLocks noChangeArrowheads="1"/>
          </p:cNvSpPr>
          <p:nvPr/>
        </p:nvSpPr>
        <p:spPr bwMode="auto">
          <a:xfrm>
            <a:off x="466725" y="4452938"/>
            <a:ext cx="3533775" cy="376237"/>
          </a:xfrm>
          <a:prstGeom prst="rect">
            <a:avLst/>
          </a:prstGeom>
          <a:solidFill>
            <a:srgbClr val="C0C0C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003399"/>
                </a:solidFill>
              </a:rPr>
              <a:t>Chronic neutrophilic leukemia</a:t>
            </a:r>
            <a:endParaRPr lang="en-US">
              <a:solidFill>
                <a:srgbClr val="003399"/>
              </a:solidFill>
            </a:endParaRPr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5257800" y="5133975"/>
            <a:ext cx="3482975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/>
              <a:t>   </a:t>
            </a:r>
            <a:r>
              <a:rPr lang="en">
                <a:solidFill>
                  <a:schemeClr val="bg1"/>
                </a:solidFill>
              </a:rPr>
              <a:t>Ph-negative chronic MPB</a:t>
            </a:r>
            <a:r>
              <a:rPr lang="en"/>
              <a:t>   </a:t>
            </a:r>
            <a:endParaRPr lang="en-US"/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5241925" y="4448175"/>
            <a:ext cx="3262432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FF0000"/>
                </a:solidFill>
              </a:rPr>
              <a:t>Chronic granulocytic leukemia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4826" name="Text Box 11"/>
          <p:cNvSpPr txBox="1">
            <a:spLocks noChangeArrowheads="1"/>
          </p:cNvSpPr>
          <p:nvPr/>
        </p:nvSpPr>
        <p:spPr bwMode="auto">
          <a:xfrm>
            <a:off x="533400" y="5570538"/>
            <a:ext cx="3371850" cy="406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000">
                <a:solidFill>
                  <a:srgbClr val="FF0000"/>
                </a:solidFill>
              </a:rPr>
              <a:t>HEMATOLOGICAL EXAMINATION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34827" name="Line 12"/>
          <p:cNvSpPr>
            <a:spLocks noChangeShapeType="1"/>
          </p:cNvSpPr>
          <p:nvPr/>
        </p:nvSpPr>
        <p:spPr bwMode="auto">
          <a:xfrm>
            <a:off x="2057400" y="4981575"/>
            <a:ext cx="0" cy="457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8" name="Line 13"/>
          <p:cNvSpPr>
            <a:spLocks noChangeShapeType="1"/>
          </p:cNvSpPr>
          <p:nvPr/>
        </p:nvSpPr>
        <p:spPr bwMode="auto">
          <a:xfrm>
            <a:off x="4419600" y="2238375"/>
            <a:ext cx="0" cy="304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Tm="19565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782637" y="980728"/>
            <a:ext cx="8361363" cy="903287"/>
          </a:xfrm>
        </p:spPr>
        <p:txBody>
          <a:bodyPr/>
          <a:lstStyle/>
          <a:p>
            <a:r>
              <a:rPr lang="en" sz="3200" dirty="0" smtClean="0">
                <a:solidFill>
                  <a:schemeClr val="accent2">
                    <a:lumMod val="75000"/>
                  </a:schemeClr>
                </a:solidFill>
              </a:rPr>
              <a:t>Differential diagnosis of </a:t>
            </a:r>
            <a:r>
              <a:rPr lang="sr-Latn-CS" sz="32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sr-Latn-CS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" sz="2400" i="1" dirty="0" smtClean="0">
                <a:solidFill>
                  <a:schemeClr val="accent2">
                    <a:lumMod val="75000"/>
                  </a:schemeClr>
                </a:solidFill>
              </a:rPr>
              <a:t>HGL and leukemoid reaction</a:t>
            </a:r>
            <a:endParaRPr lang="en-US" sz="2400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2411760" y="1844824"/>
            <a:ext cx="4400564" cy="83099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" sz="2400" dirty="0">
                <a:solidFill>
                  <a:srgbClr val="FF0000"/>
                </a:solidFill>
              </a:rPr>
              <a:t>Leukocytes &gt; 50x10 </a:t>
            </a:r>
            <a:r>
              <a:rPr lang="en" sz="2400" baseline="30000" dirty="0">
                <a:solidFill>
                  <a:srgbClr val="FF0000"/>
                </a:solidFill>
              </a:rPr>
              <a:t>9 </a:t>
            </a:r>
            <a:r>
              <a:rPr lang="en" sz="2400" dirty="0">
                <a:solidFill>
                  <a:srgbClr val="FF0000"/>
                </a:solidFill>
              </a:rPr>
              <a:t>/l</a:t>
            </a:r>
          </a:p>
          <a:p>
            <a:pPr algn="ctr"/>
            <a:r>
              <a:rPr lang="en" sz="2400" dirty="0">
                <a:solidFill>
                  <a:srgbClr val="FF0000"/>
                </a:solidFill>
              </a:rPr>
              <a:t>Left turn &gt; 20% of young forms</a:t>
            </a:r>
          </a:p>
        </p:txBody>
      </p:sp>
      <p:sp>
        <p:nvSpPr>
          <p:cNvPr id="573444" name="Oval 4">
            <a:extLst>
              <a:ext uri="{FF2B5EF4-FFF2-40B4-BE49-F238E27FC236}">
                <a16:creationId xmlns="" xmlns:a16="http://schemas.microsoft.com/office/drawing/2014/main" id="{EB106180-D1CF-394A-85E3-921FC93CE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157538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YES</a:t>
            </a:r>
            <a:endParaRPr lang="en-US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3445" name="Oval 5">
            <a:extLst>
              <a:ext uri="{FF2B5EF4-FFF2-40B4-BE49-F238E27FC236}">
                <a16:creationId xmlns="" xmlns:a16="http://schemas.microsoft.com/office/drawing/2014/main" id="{5609D048-9F15-0845-9E22-4B0A230C7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157538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endParaRPr lang="en-US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685800" y="5600700"/>
            <a:ext cx="3262432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FF0000"/>
                </a:solidFill>
              </a:rPr>
              <a:t>Chronic granulocytic leukemia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5254625" y="5600700"/>
            <a:ext cx="328808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FF0000"/>
                </a:solidFill>
              </a:rPr>
              <a:t>Leukemoid reaction gran. type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2743200" y="4071938"/>
            <a:ext cx="4570482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>
                <a:solidFill>
                  <a:srgbClr val="FF0000"/>
                </a:solidFill>
              </a:rPr>
              <a:t>Leukocyte alkaline phosphatase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35848" name="Text Box 9"/>
          <p:cNvSpPr txBox="1">
            <a:spLocks noChangeArrowheads="1"/>
          </p:cNvSpPr>
          <p:nvPr/>
        </p:nvSpPr>
        <p:spPr bwMode="auto">
          <a:xfrm>
            <a:off x="2843808" y="2636912"/>
            <a:ext cx="3922869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 dirty="0">
                <a:solidFill>
                  <a:srgbClr val="FF0000"/>
                </a:solidFill>
              </a:rPr>
              <a:t>Eosinophilia and basophilia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73450" name="Oval 10">
            <a:extLst>
              <a:ext uri="{FF2B5EF4-FFF2-40B4-BE49-F238E27FC236}">
                <a16:creationId xmlns="" xmlns:a16="http://schemas.microsoft.com/office/drawing/2014/main" id="{B8E63DB6-3F02-D744-BACB-3BA0CBCB2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529138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&lt; 20</a:t>
            </a:r>
            <a:endParaRPr lang="en-US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3451" name="Oval 11">
            <a:extLst>
              <a:ext uri="{FF2B5EF4-FFF2-40B4-BE49-F238E27FC236}">
                <a16:creationId xmlns="" xmlns:a16="http://schemas.microsoft.com/office/drawing/2014/main" id="{F8C4196B-0071-7045-AF68-3CEC8FA8D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4452938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&gt; 80</a:t>
            </a:r>
            <a:endParaRPr lang="en-US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3452" name="Text Box 12">
            <a:extLst>
              <a:ext uri="{FF2B5EF4-FFF2-40B4-BE49-F238E27FC236}">
                <a16:creationId xmlns="" xmlns:a16="http://schemas.microsoft.com/office/drawing/2014/main" id="{F800E9A5-4AF6-DE42-86C6-F4772950D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0" y="6053138"/>
            <a:ext cx="3441700" cy="406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HEMATOLOGICAL EXAMINATION</a:t>
            </a:r>
            <a:endParaRPr lang="en-US" sz="20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52" name="Text Box 13"/>
          <p:cNvSpPr txBox="1">
            <a:spLocks noChangeArrowheads="1"/>
          </p:cNvSpPr>
          <p:nvPr/>
        </p:nvSpPr>
        <p:spPr bwMode="auto">
          <a:xfrm>
            <a:off x="4343400" y="6053138"/>
            <a:ext cx="4327525" cy="3762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chemeClr val="bg1"/>
                </a:solidFill>
              </a:rPr>
              <a:t>Ph-negative chronic MPB (APL&gt;10)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12093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3450"/>
            <a:ext cx="7772400" cy="1470025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CML pathogenesis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836712"/>
            <a:ext cx="8361362" cy="1382712"/>
          </a:xfrm>
        </p:spPr>
        <p:txBody>
          <a:bodyPr/>
          <a:lstStyle/>
          <a:p>
            <a:r>
              <a:rPr lang="en" sz="2400" i="1" dirty="0" smtClean="0">
                <a:solidFill>
                  <a:schemeClr val="accent2"/>
                </a:solidFill>
              </a:rPr>
              <a:t>Leukemoid reaction</a:t>
            </a:r>
          </a:p>
        </p:txBody>
      </p:sp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2915816" y="1844824"/>
            <a:ext cx="3693640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 dirty="0">
                <a:solidFill>
                  <a:srgbClr val="FF0000"/>
                </a:solidFill>
              </a:rPr>
              <a:t>Leukocytes 10 - 50x10 </a:t>
            </a:r>
            <a:r>
              <a:rPr lang="en" sz="2400" baseline="30000" dirty="0">
                <a:solidFill>
                  <a:srgbClr val="FF0000"/>
                </a:solidFill>
              </a:rPr>
              <a:t>9 </a:t>
            </a:r>
            <a:r>
              <a:rPr lang="en" sz="2400" dirty="0">
                <a:solidFill>
                  <a:srgbClr val="FF0000"/>
                </a:solidFill>
              </a:rPr>
              <a:t>/l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2843808" y="2348880"/>
            <a:ext cx="364074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FF0000"/>
                </a:solidFill>
              </a:rPr>
              <a:t>Left turn (&gt;20% of younger forms)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74469" name="Oval 5">
            <a:extLst>
              <a:ext uri="{FF2B5EF4-FFF2-40B4-BE49-F238E27FC236}">
                <a16:creationId xmlns="" xmlns:a16="http://schemas.microsoft.com/office/drawing/2014/main" id="{5FD00E5F-8AB5-9442-8809-EEC643322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3113088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 E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4470" name="Oval 6">
            <a:extLst>
              <a:ext uri="{FF2B5EF4-FFF2-40B4-BE49-F238E27FC236}">
                <a16:creationId xmlns="" xmlns:a16="http://schemas.microsoft.com/office/drawing/2014/main" id="{0C929689-4D69-8F42-932B-6616BD61C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113088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 A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70" name="Text Box 7"/>
          <p:cNvSpPr txBox="1">
            <a:spLocks noChangeArrowheads="1"/>
          </p:cNvSpPr>
          <p:nvPr/>
        </p:nvSpPr>
        <p:spPr bwMode="auto">
          <a:xfrm>
            <a:off x="466725" y="4413250"/>
            <a:ext cx="3533775" cy="376238"/>
          </a:xfrm>
          <a:prstGeom prst="rect">
            <a:avLst/>
          </a:prstGeom>
          <a:solidFill>
            <a:srgbClr val="C0C0C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000066"/>
                </a:solidFill>
              </a:rPr>
              <a:t>Chronic neutrophilic leukemia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6872" name="Text Box 9"/>
          <p:cNvSpPr txBox="1">
            <a:spLocks noChangeArrowheads="1"/>
          </p:cNvSpPr>
          <p:nvPr/>
        </p:nvSpPr>
        <p:spPr bwMode="auto">
          <a:xfrm>
            <a:off x="5241925" y="4408488"/>
            <a:ext cx="3262432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FF0000"/>
                </a:solidFill>
              </a:rPr>
              <a:t>Chronic granulocytic leukemia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6873" name="Text Box 10"/>
          <p:cNvSpPr txBox="1">
            <a:spLocks noChangeArrowheads="1"/>
          </p:cNvSpPr>
          <p:nvPr/>
        </p:nvSpPr>
        <p:spPr bwMode="auto">
          <a:xfrm>
            <a:off x="5076056" y="5229200"/>
            <a:ext cx="328808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FF0000"/>
                </a:solidFill>
              </a:rPr>
              <a:t>Leukemoid reaction gran. type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574475" name="Text Box 11">
            <a:extLst>
              <a:ext uri="{FF2B5EF4-FFF2-40B4-BE49-F238E27FC236}">
                <a16:creationId xmlns="" xmlns:a16="http://schemas.microsoft.com/office/drawing/2014/main" id="{23381308-1AC0-C04D-8C56-E268D676FF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830888"/>
            <a:ext cx="2835275" cy="400050"/>
          </a:xfrm>
          <a:prstGeom prst="rect">
            <a:avLst/>
          </a:prstGeom>
          <a:solidFill>
            <a:srgbClr val="C0C0C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Hematological examination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75" name="Text Box 12"/>
          <p:cNvSpPr txBox="1">
            <a:spLocks noChangeArrowheads="1"/>
          </p:cNvSpPr>
          <p:nvPr/>
        </p:nvSpPr>
        <p:spPr bwMode="auto">
          <a:xfrm>
            <a:off x="457200" y="4941888"/>
            <a:ext cx="3533775" cy="376237"/>
          </a:xfrm>
          <a:prstGeom prst="rect">
            <a:avLst/>
          </a:prstGeom>
          <a:solidFill>
            <a:srgbClr val="C0C0C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chemeClr val="bg2"/>
                </a:solidFill>
              </a:rPr>
              <a:t>  </a:t>
            </a:r>
            <a:r>
              <a:rPr lang="en">
                <a:solidFill>
                  <a:srgbClr val="000066"/>
                </a:solidFill>
              </a:rPr>
              <a:t>Lymphomas (Hodgkin's disease)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6876" name="Line 13"/>
          <p:cNvSpPr>
            <a:spLocks noChangeShapeType="1"/>
          </p:cNvSpPr>
          <p:nvPr/>
        </p:nvSpPr>
        <p:spPr bwMode="auto">
          <a:xfrm>
            <a:off x="2159000" y="5408613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Tm="1216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340768"/>
            <a:ext cx="8361362" cy="903287"/>
          </a:xfrm>
        </p:spPr>
        <p:txBody>
          <a:bodyPr/>
          <a:lstStyle/>
          <a:p>
            <a:r>
              <a:rPr lang="en" sz="3200" dirty="0" smtClean="0">
                <a:solidFill>
                  <a:schemeClr val="accent2"/>
                </a:solidFill>
              </a:rPr>
              <a:t>Differential diagnosis</a:t>
            </a:r>
            <a:r>
              <a:rPr lang="sr-Latn-CS" sz="3200" dirty="0" smtClean="0">
                <a:solidFill>
                  <a:schemeClr val="accent2"/>
                </a:solidFill>
              </a:rPr>
              <a:t/>
            </a:r>
            <a:br>
              <a:rPr lang="sr-Latn-CS" sz="3200" dirty="0" smtClean="0">
                <a:solidFill>
                  <a:schemeClr val="accent2"/>
                </a:solidFill>
              </a:rPr>
            </a:br>
            <a:endParaRPr lang="en-US" sz="2400" i="1" dirty="0" smtClean="0">
              <a:solidFill>
                <a:schemeClr val="accent2"/>
              </a:solidFill>
            </a:endParaRPr>
          </a:p>
        </p:txBody>
      </p:sp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2195736" y="1772816"/>
            <a:ext cx="4605556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" sz="2400" dirty="0">
                <a:solidFill>
                  <a:srgbClr val="FF0000"/>
                </a:solidFill>
              </a:rPr>
              <a:t>Dfren L eukocytes 10 - 50x10 </a:t>
            </a:r>
            <a:r>
              <a:rPr lang="en" sz="2400" baseline="30000" dirty="0">
                <a:solidFill>
                  <a:srgbClr val="FF0000"/>
                </a:solidFill>
              </a:rPr>
              <a:t>9 </a:t>
            </a:r>
            <a:r>
              <a:rPr lang="en" sz="2400" dirty="0">
                <a:solidFill>
                  <a:srgbClr val="FF0000"/>
                </a:solidFill>
              </a:rPr>
              <a:t>/l</a:t>
            </a:r>
          </a:p>
        </p:txBody>
      </p:sp>
      <p:sp>
        <p:nvSpPr>
          <p:cNvPr id="575492" name="Oval 4">
            <a:extLst>
              <a:ext uri="{FF2B5EF4-FFF2-40B4-BE49-F238E27FC236}">
                <a16:creationId xmlns="" xmlns:a16="http://schemas.microsoft.com/office/drawing/2014/main" id="{33185D2B-FFD5-7244-9BDF-A35797E95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2750" y="2582863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YES _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5493" name="Oval 5">
            <a:extLst>
              <a:ext uri="{FF2B5EF4-FFF2-40B4-BE49-F238E27FC236}">
                <a16:creationId xmlns="" xmlns:a16="http://schemas.microsoft.com/office/drawing/2014/main" id="{4CEAF04F-0F84-4B41-9117-36CF22EA2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7150" y="2659063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NOT _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539750" y="5635625"/>
            <a:ext cx="3262432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FF0000"/>
                </a:solidFill>
              </a:rPr>
              <a:t>Chronic granulocytic leukemia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894" name="Text Box 7"/>
          <p:cNvSpPr txBox="1">
            <a:spLocks noChangeArrowheads="1"/>
          </p:cNvSpPr>
          <p:nvPr/>
        </p:nvSpPr>
        <p:spPr bwMode="auto">
          <a:xfrm>
            <a:off x="5340350" y="5554663"/>
            <a:ext cx="328808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FF0000"/>
                </a:solidFill>
              </a:rPr>
              <a:t>Leukemoid reaction gran. type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895" name="Text Box 8"/>
          <p:cNvSpPr txBox="1">
            <a:spLocks noChangeArrowheads="1"/>
          </p:cNvSpPr>
          <p:nvPr/>
        </p:nvSpPr>
        <p:spPr bwMode="auto">
          <a:xfrm>
            <a:off x="2267744" y="3501008"/>
            <a:ext cx="4570482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 dirty="0">
                <a:solidFill>
                  <a:srgbClr val="FF0000"/>
                </a:solidFill>
              </a:rPr>
              <a:t>Leukocyte alkaline phosphatase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7896" name="Text Box 9"/>
          <p:cNvSpPr txBox="1">
            <a:spLocks noChangeArrowheads="1"/>
          </p:cNvSpPr>
          <p:nvPr/>
        </p:nvSpPr>
        <p:spPr bwMode="auto">
          <a:xfrm>
            <a:off x="2627784" y="2636912"/>
            <a:ext cx="3922869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 dirty="0">
                <a:solidFill>
                  <a:srgbClr val="FF0000"/>
                </a:solidFill>
              </a:rPr>
              <a:t>Eosinophilia and basophilia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75498" name="Oval 10">
            <a:extLst>
              <a:ext uri="{FF2B5EF4-FFF2-40B4-BE49-F238E27FC236}">
                <a16:creationId xmlns="" xmlns:a16="http://schemas.microsoft.com/office/drawing/2014/main" id="{771E848D-1F5C-204F-A9B7-3DDFABA40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7950" y="3268663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&lt; 20</a:t>
            </a:r>
            <a:endParaRPr lang="en-US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5499" name="Oval 11">
            <a:extLst>
              <a:ext uri="{FF2B5EF4-FFF2-40B4-BE49-F238E27FC236}">
                <a16:creationId xmlns="" xmlns:a16="http://schemas.microsoft.com/office/drawing/2014/main" id="{2BF79802-8D25-F841-AB49-17A2A1CB6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1950" y="3344863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&gt; 80</a:t>
            </a:r>
            <a:endParaRPr lang="en-US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899" name="Text Box 12"/>
          <p:cNvSpPr txBox="1">
            <a:spLocks noChangeArrowheads="1"/>
          </p:cNvSpPr>
          <p:nvPr/>
        </p:nvSpPr>
        <p:spPr bwMode="auto">
          <a:xfrm>
            <a:off x="4518025" y="6088063"/>
            <a:ext cx="4327525" cy="3762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chemeClr val="bg1"/>
                </a:solidFill>
              </a:rPr>
              <a:t>Ph-negative chronic MPB (APL&gt;10)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7900" name="Text Box 13"/>
          <p:cNvSpPr txBox="1">
            <a:spLocks noChangeArrowheads="1"/>
          </p:cNvSpPr>
          <p:nvPr/>
        </p:nvSpPr>
        <p:spPr bwMode="auto">
          <a:xfrm>
            <a:off x="3362325" y="4249738"/>
            <a:ext cx="2138727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 dirty="0">
                <a:solidFill>
                  <a:srgbClr val="FF0000"/>
                </a:solidFill>
              </a:rPr>
              <a:t>Splenomegaly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75502" name="Oval 14">
            <a:extLst>
              <a:ext uri="{FF2B5EF4-FFF2-40B4-BE49-F238E27FC236}">
                <a16:creationId xmlns="" xmlns:a16="http://schemas.microsoft.com/office/drawing/2014/main" id="{64C5E7E5-E37A-EC43-9497-4BF525638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248" y="4437112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NOT _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5503" name="Oval 15">
            <a:extLst>
              <a:ext uri="{FF2B5EF4-FFF2-40B4-BE49-F238E27FC236}">
                <a16:creationId xmlns="" xmlns:a16="http://schemas.microsoft.com/office/drawing/2014/main" id="{66624F7F-FD40-0D48-B0CF-E67598B86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648" y="4437112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YES _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903" name="Line 16"/>
          <p:cNvSpPr>
            <a:spLocks noChangeShapeType="1"/>
          </p:cNvSpPr>
          <p:nvPr/>
        </p:nvSpPr>
        <p:spPr bwMode="auto">
          <a:xfrm flipH="1">
            <a:off x="2519363" y="4581525"/>
            <a:ext cx="609600" cy="381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04" name="Line 17"/>
          <p:cNvSpPr>
            <a:spLocks noChangeShapeType="1"/>
          </p:cNvSpPr>
          <p:nvPr/>
        </p:nvSpPr>
        <p:spPr bwMode="auto">
          <a:xfrm>
            <a:off x="5867400" y="4652963"/>
            <a:ext cx="609600" cy="228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05" name="Line 18"/>
          <p:cNvSpPr>
            <a:spLocks noChangeShapeType="1"/>
          </p:cNvSpPr>
          <p:nvPr/>
        </p:nvSpPr>
        <p:spPr bwMode="auto">
          <a:xfrm>
            <a:off x="2663825" y="5337175"/>
            <a:ext cx="2438400" cy="38100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Tm="19166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782638" y="1770063"/>
            <a:ext cx="8361362" cy="904875"/>
          </a:xfrm>
        </p:spPr>
        <p:txBody>
          <a:bodyPr/>
          <a:lstStyle/>
          <a:p>
            <a:r>
              <a:rPr lang="en" sz="2400" i="1" smtClean="0">
                <a:solidFill>
                  <a:schemeClr val="accent2"/>
                </a:solidFill>
              </a:rPr>
              <a:t>Leukemoid reaction</a:t>
            </a:r>
          </a:p>
        </p:txBody>
      </p:sp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905000" y="1989138"/>
            <a:ext cx="18415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2133600" y="3198813"/>
            <a:ext cx="5474576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>
                <a:solidFill>
                  <a:srgbClr val="FF0000"/>
                </a:solidFill>
              </a:rPr>
              <a:t>Laboratory parameters of inflammation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2209800" y="4391025"/>
            <a:ext cx="4842992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>
                <a:solidFill>
                  <a:srgbClr val="FF0000"/>
                </a:solidFill>
              </a:rPr>
              <a:t>Response to antimicrobial therapy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38917" name="Line 6"/>
          <p:cNvSpPr>
            <a:spLocks noChangeShapeType="1"/>
          </p:cNvSpPr>
          <p:nvPr/>
        </p:nvSpPr>
        <p:spPr bwMode="auto">
          <a:xfrm>
            <a:off x="4572000" y="2598738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18" name="Line 7"/>
          <p:cNvSpPr>
            <a:spLocks noChangeShapeType="1"/>
          </p:cNvSpPr>
          <p:nvPr/>
        </p:nvSpPr>
        <p:spPr bwMode="auto">
          <a:xfrm>
            <a:off x="4572000" y="3824288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19" name="Text Box 8"/>
          <p:cNvSpPr txBox="1">
            <a:spLocks noChangeArrowheads="1"/>
          </p:cNvSpPr>
          <p:nvPr/>
        </p:nvSpPr>
        <p:spPr bwMode="auto">
          <a:xfrm>
            <a:off x="1042988" y="3829050"/>
            <a:ext cx="5816600" cy="369888"/>
          </a:xfrm>
          <a:prstGeom prst="rect">
            <a:avLst/>
          </a:prstGeom>
          <a:solidFill>
            <a:srgbClr val="C0C0C0"/>
          </a:solidFill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i="1">
                <a:solidFill>
                  <a:srgbClr val="000066"/>
                </a:solidFill>
              </a:rPr>
              <a:t>CML is not an emergency ( Leukocytes &lt; 50x10 </a:t>
            </a:r>
            <a:r>
              <a:rPr lang="en" i="1" baseline="30000">
                <a:solidFill>
                  <a:srgbClr val="000066"/>
                </a:solidFill>
              </a:rPr>
              <a:t>9 </a:t>
            </a:r>
            <a:r>
              <a:rPr lang="en" i="1">
                <a:solidFill>
                  <a:srgbClr val="000066"/>
                </a:solidFill>
              </a:rPr>
              <a:t>/l</a:t>
            </a:r>
            <a:endParaRPr lang="en-US" i="1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 advTm="30914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8361362" cy="828675"/>
          </a:xfrm>
        </p:spPr>
        <p:txBody>
          <a:bodyPr/>
          <a:lstStyle/>
          <a:p>
            <a:r>
              <a:rPr lang="en" sz="3200" smtClean="0">
                <a:solidFill>
                  <a:schemeClr val="accent2"/>
                </a:solidFill>
              </a:rPr>
              <a:t>Leukemoid reaction</a:t>
            </a:r>
            <a:r>
              <a:rPr lang="sr-Latn-CS" sz="3200" smtClean="0">
                <a:solidFill>
                  <a:schemeClr val="accent2"/>
                </a:solidFill>
              </a:rPr>
              <a:t/>
            </a:r>
            <a:br>
              <a:rPr lang="sr-Latn-CS" sz="3200" smtClean="0">
                <a:solidFill>
                  <a:schemeClr val="accent2"/>
                </a:solidFill>
              </a:rPr>
            </a:br>
            <a:endParaRPr lang="en-US" sz="2400" smtClean="0">
              <a:solidFill>
                <a:schemeClr val="accent2"/>
              </a:solidFill>
            </a:endParaRPr>
          </a:p>
        </p:txBody>
      </p:sp>
      <p:sp>
        <p:nvSpPr>
          <p:cNvPr id="580611" name="Text Box 3">
            <a:extLst>
              <a:ext uri="{FF2B5EF4-FFF2-40B4-BE49-F238E27FC236}">
                <a16:creationId xmlns="" xmlns:a16="http://schemas.microsoft.com/office/drawing/2014/main" id="{FA539A24-6A74-FA49-B31C-87E6F0591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950" y="1844675"/>
            <a:ext cx="7219950" cy="4308475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=""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>
              <a:defRPr/>
            </a:pPr>
            <a:endParaRPr lang="sr-Latn-C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n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Identification of the causative agent</a:t>
            </a:r>
            <a:r>
              <a:rPr lang="en" sz="2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algn="ctr">
              <a:defRPr/>
            </a:pPr>
            <a:endParaRPr lang="sr-Latn-CS" dirty="0">
              <a:solidFill>
                <a:srgbClr val="000066"/>
              </a:solidFill>
            </a:endParaRPr>
          </a:p>
          <a:p>
            <a:pPr algn="ctr">
              <a:defRPr/>
            </a:pPr>
            <a:r>
              <a:rPr lang="en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 not forget</a:t>
            </a:r>
            <a:endParaRPr lang="sr-Latn-CS" sz="2400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sr-Latn-CS" sz="2400" i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Dentist (OPT video )</a:t>
            </a: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ENT examination</a:t>
            </a:r>
            <a:endParaRPr lang="sr-Latn-CS" sz="2000" dirty="0">
              <a:solidFill>
                <a:srgbClr val="000066"/>
              </a:solidFill>
            </a:endParaRP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Gynecologist</a:t>
            </a: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Urologist</a:t>
            </a: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Cardiologist/endocarditis/</a:t>
            </a: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Anorectal region, parasitic infections, skin infections</a:t>
            </a:r>
            <a:endParaRPr lang="sr-Latn-CS" sz="2000" dirty="0">
              <a:solidFill>
                <a:srgbClr val="000066"/>
              </a:solidFill>
            </a:endParaRP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 </a:t>
            </a:r>
          </a:p>
          <a:p>
            <a:pPr algn="ctr">
              <a:defRPr/>
            </a:pPr>
            <a:endParaRPr lang="en-US" sz="20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 advTm="46329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8361362" cy="1008063"/>
          </a:xfrm>
        </p:spPr>
        <p:txBody>
          <a:bodyPr/>
          <a:lstStyle/>
          <a:p>
            <a:r>
              <a:rPr lang="en" i="1" smtClean="0">
                <a:solidFill>
                  <a:schemeClr val="accent2"/>
                </a:solidFill>
              </a:rPr>
              <a:t>PH positive Acute lymphoblastic leukemia</a:t>
            </a:r>
          </a:p>
        </p:txBody>
      </p:sp>
      <p:sp>
        <p:nvSpPr>
          <p:cNvPr id="585731" name="Rectangle 3">
            <a:extLst>
              <a:ext uri="{FF2B5EF4-FFF2-40B4-BE49-F238E27FC236}">
                <a16:creationId xmlns="" xmlns:a16="http://schemas.microsoft.com/office/drawing/2014/main" id="{4532B38F-45C1-A845-9DD1-ADE81A83FE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351837" cy="322421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sr-Latn-CS" dirty="0"/>
          </a:p>
          <a:p>
            <a:pPr>
              <a:defRPr/>
            </a:pPr>
            <a:r>
              <a:rPr lang="en" sz="2800" dirty="0"/>
              <a:t>Frequency</a:t>
            </a:r>
            <a:endParaRPr lang="sr-Latn-CS" sz="2800" dirty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" sz="2000" dirty="0"/>
              <a:t>5% ALL in children</a:t>
            </a:r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" sz="2000" dirty="0"/>
              <a:t>25% of ALL in adults</a:t>
            </a:r>
            <a:endParaRPr lang="sr-Latn-CS" sz="2000" dirty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" sz="2000" dirty="0"/>
              <a:t>2% of acute non-lymphoblastic leukemias</a:t>
            </a:r>
            <a:endParaRPr lang="sr-Latn-CS" sz="2000" dirty="0"/>
          </a:p>
          <a:p>
            <a:pPr>
              <a:defRPr/>
            </a:pPr>
            <a:r>
              <a:rPr lang="en" sz="2800" dirty="0"/>
              <a:t>Mild splenomegaly</a:t>
            </a:r>
            <a:endParaRPr lang="sr-Latn-CS" sz="2800" dirty="0"/>
          </a:p>
          <a:p>
            <a:pPr>
              <a:defRPr/>
            </a:pPr>
            <a:r>
              <a:rPr lang="en" sz="2800" dirty="0"/>
              <a:t>bcr-abl 190 kD transcript</a:t>
            </a:r>
            <a:endParaRPr lang="en-US" sz="2800" dirty="0"/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1519238" y="5683250"/>
            <a:ext cx="5553075" cy="650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">
                <a:solidFill>
                  <a:schemeClr val="bg1"/>
                </a:solidFill>
              </a:rPr>
              <a:t>Pronounced splenomegaly and 210 kD bcr-abl indicate</a:t>
            </a:r>
          </a:p>
          <a:p>
            <a:pPr algn="ctr"/>
            <a:r>
              <a:rPr lang="en">
                <a:solidFill>
                  <a:schemeClr val="bg1"/>
                </a:solidFill>
              </a:rPr>
              <a:t>lymphoblastic transformation of HGL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3680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19188"/>
            <a:ext cx="8361362" cy="614362"/>
          </a:xfrm>
        </p:spPr>
        <p:txBody>
          <a:bodyPr/>
          <a:lstStyle/>
          <a:p>
            <a:r>
              <a:rPr lang="en" i="1" smtClean="0">
                <a:solidFill>
                  <a:schemeClr val="accent2"/>
                </a:solidFill>
              </a:rPr>
              <a:t>Splenomegaly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351837" cy="3424237"/>
          </a:xfrm>
        </p:spPr>
        <p:txBody>
          <a:bodyPr/>
          <a:lstStyle/>
          <a:p>
            <a:endParaRPr lang="sr-Latn-CS" smtClean="0"/>
          </a:p>
          <a:p>
            <a:r>
              <a:rPr lang="en" sz="2800" smtClean="0"/>
              <a:t>Pronounced splenomegaly</a:t>
            </a:r>
            <a:endParaRPr lang="sr-Latn-CS" sz="2800" smtClean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smtClean="0"/>
              <a:t>CML</a:t>
            </a:r>
            <a:endParaRPr lang="sr-Latn-CS" sz="2000" smtClean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smtClean="0"/>
              <a:t>Myelofibrosis</a:t>
            </a:r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smtClean="0"/>
              <a:t>Kala azar</a:t>
            </a:r>
            <a:endParaRPr lang="sr-Latn-CS" sz="2000" smtClean="0"/>
          </a:p>
          <a:p>
            <a:r>
              <a:rPr lang="en" sz="2800" smtClean="0"/>
              <a:t>Hypersplenism syndrome</a:t>
            </a:r>
            <a:endParaRPr lang="sr-Latn-CS" sz="2800" smtClean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smtClean="0"/>
              <a:t>Portal hypertension</a:t>
            </a:r>
            <a:endParaRPr lang="sr-Latn-CS" sz="2000" smtClean="0"/>
          </a:p>
          <a:p>
            <a:r>
              <a:rPr lang="en" sz="2800" smtClean="0"/>
              <a:t>Absence of Ph chromosome and bcr-abl gene</a:t>
            </a:r>
          </a:p>
        </p:txBody>
      </p:sp>
    </p:spTree>
  </p:cSld>
  <p:clrMapOvr>
    <a:masterClrMapping/>
  </p:clrMapOvr>
  <p:transition spd="slow" advTm="89034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96975"/>
            <a:ext cx="8361362" cy="614363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Therapeutic modalities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58988"/>
            <a:ext cx="8351837" cy="3890962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" b="1" smtClean="0"/>
              <a:t>cytostatics</a:t>
            </a:r>
            <a:endParaRPr lang="sl-SI" b="1" i="1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" b="1" smtClean="0"/>
              <a:t>interferon </a:t>
            </a:r>
            <a:r>
              <a:rPr lang="en" b="1" smtClean="0">
                <a:latin typeface="Symbol" pitchFamily="18" charset="2"/>
              </a:rPr>
              <a:t>a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" b="1" smtClean="0"/>
              <a:t>Transplantation of autologous stem cells</a:t>
            </a:r>
            <a:endParaRPr lang="sl-SI" b="1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" b="1" smtClean="0"/>
              <a:t>Transplantation of allogeneic hematopoietic cells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" b="1" smtClean="0">
                <a:solidFill>
                  <a:srgbClr val="FF0000"/>
                </a:solidFill>
              </a:rPr>
              <a:t>Inhibitors of tyrosine kinases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" b="1" smtClean="0">
                <a:solidFill>
                  <a:srgbClr val="FF0000"/>
                </a:solidFill>
              </a:rPr>
              <a:t>Experimental modalities</a:t>
            </a:r>
            <a:r>
              <a:rPr lang="en" sz="1800" smtClean="0"/>
              <a:t>  </a:t>
            </a:r>
            <a:endParaRPr lang="en-US" sz="1800" b="1" i="1" smtClean="0"/>
          </a:p>
        </p:txBody>
      </p:sp>
    </p:spTree>
  </p:cSld>
  <p:clrMapOvr>
    <a:masterClrMapping/>
  </p:clrMapOvr>
  <p:transition spd="slow" advTm="90693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908050"/>
            <a:ext cx="8077200" cy="51435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Normal KIT signal</a:t>
            </a:r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3671888" y="1408113"/>
            <a:ext cx="5472112" cy="4360862"/>
            <a:chOff x="2231" y="790"/>
            <a:chExt cx="3447" cy="2747"/>
          </a:xfrm>
        </p:grpSpPr>
        <p:pic>
          <p:nvPicPr>
            <p:cNvPr id="45062" name="Picture 3" descr="membrane4 copy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31" y="790"/>
              <a:ext cx="2215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3" name="Picture 4" descr="connector copy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59" y="799"/>
              <a:ext cx="151" cy="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3152" y="2170"/>
              <a:ext cx="1110" cy="806"/>
              <a:chOff x="3179" y="2275"/>
              <a:chExt cx="1110" cy="806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4045" y="2793"/>
                <a:ext cx="244" cy="288"/>
                <a:chOff x="3162" y="3774"/>
                <a:chExt cx="244" cy="288"/>
              </a:xfrm>
            </p:grpSpPr>
            <p:pic>
              <p:nvPicPr>
                <p:cNvPr id="45104" name="Picture 7" descr="ADP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177" y="3821"/>
                  <a:ext cx="213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5105" name="Rectangle 8"/>
                <p:cNvSpPr>
                  <a:spLocks noChangeArrowheads="1"/>
                </p:cNvSpPr>
                <p:nvPr/>
              </p:nvSpPr>
              <p:spPr bwMode="auto">
                <a:xfrm>
                  <a:off x="3162" y="3774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grpSp>
            <p:nvGrpSpPr>
              <p:cNvPr id="5" name="Group 9"/>
              <p:cNvGrpSpPr>
                <a:grpSpLocks/>
              </p:cNvGrpSpPr>
              <p:nvPr/>
            </p:nvGrpSpPr>
            <p:grpSpPr bwMode="auto">
              <a:xfrm>
                <a:off x="3857" y="2793"/>
                <a:ext cx="244" cy="288"/>
                <a:chOff x="3162" y="3774"/>
                <a:chExt cx="244" cy="288"/>
              </a:xfrm>
            </p:grpSpPr>
            <p:pic>
              <p:nvPicPr>
                <p:cNvPr id="45102" name="Picture 10" descr="ADP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177" y="3821"/>
                  <a:ext cx="213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5103" name="Rectangle 11"/>
                <p:cNvSpPr>
                  <a:spLocks noChangeArrowheads="1"/>
                </p:cNvSpPr>
                <p:nvPr/>
              </p:nvSpPr>
              <p:spPr bwMode="auto">
                <a:xfrm>
                  <a:off x="3162" y="3774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4045" y="2793"/>
                <a:ext cx="244" cy="288"/>
                <a:chOff x="3162" y="3774"/>
                <a:chExt cx="244" cy="288"/>
              </a:xfrm>
            </p:grpSpPr>
            <p:pic>
              <p:nvPicPr>
                <p:cNvPr id="45100" name="Picture 13" descr="ADP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177" y="3821"/>
                  <a:ext cx="213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5101" name="Rectangle 14"/>
                <p:cNvSpPr>
                  <a:spLocks noChangeArrowheads="1"/>
                </p:cNvSpPr>
                <p:nvPr/>
              </p:nvSpPr>
              <p:spPr bwMode="auto">
                <a:xfrm>
                  <a:off x="3162" y="3774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pic>
            <p:nvPicPr>
              <p:cNvPr id="45098" name="Picture 15" descr="ADP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179" y="2275"/>
                <a:ext cx="841" cy="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099" name="Text Box 16"/>
              <p:cNvSpPr txBox="1">
                <a:spLocks noChangeArrowheads="1"/>
              </p:cNvSpPr>
              <p:nvPr/>
            </p:nvSpPr>
            <p:spPr bwMode="auto">
              <a:xfrm>
                <a:off x="3344" y="2515"/>
                <a:ext cx="511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ADP</a:t>
                </a:r>
              </a:p>
            </p:txBody>
          </p:sp>
        </p:grpSp>
        <p:pic>
          <p:nvPicPr>
            <p:cNvPr id="45065" name="Picture 17" descr="PURPL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876" y="2115"/>
              <a:ext cx="699" cy="1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18"/>
            <p:cNvGrpSpPr>
              <a:grpSpLocks/>
            </p:cNvGrpSpPr>
            <p:nvPr/>
          </p:nvGrpSpPr>
          <p:grpSpPr bwMode="auto">
            <a:xfrm>
              <a:off x="3745" y="1802"/>
              <a:ext cx="592" cy="902"/>
              <a:chOff x="1321" y="1844"/>
              <a:chExt cx="592" cy="902"/>
            </a:xfrm>
          </p:grpSpPr>
          <p:pic>
            <p:nvPicPr>
              <p:cNvPr id="45091" name="Picture 19" descr="RED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321" y="1844"/>
                <a:ext cx="592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" name="Group 20"/>
              <p:cNvGrpSpPr>
                <a:grpSpLocks/>
              </p:cNvGrpSpPr>
              <p:nvPr/>
            </p:nvGrpSpPr>
            <p:grpSpPr bwMode="auto">
              <a:xfrm>
                <a:off x="1573" y="2458"/>
                <a:ext cx="244" cy="288"/>
                <a:chOff x="5134" y="3264"/>
                <a:chExt cx="244" cy="288"/>
              </a:xfrm>
            </p:grpSpPr>
            <p:pic>
              <p:nvPicPr>
                <p:cNvPr id="45093" name="Picture 21" descr="ATP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5147" y="3310"/>
                  <a:ext cx="216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5094" name="Rectangle 22"/>
                <p:cNvSpPr>
                  <a:spLocks noChangeArrowheads="1"/>
                </p:cNvSpPr>
                <p:nvPr/>
              </p:nvSpPr>
              <p:spPr bwMode="auto">
                <a:xfrm>
                  <a:off x="5134" y="3264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</p:grpSp>
        <p:pic>
          <p:nvPicPr>
            <p:cNvPr id="45067" name="Picture 23" descr="RED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339" y="1842"/>
              <a:ext cx="592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24"/>
            <p:cNvGrpSpPr>
              <a:grpSpLocks/>
            </p:cNvGrpSpPr>
            <p:nvPr/>
          </p:nvGrpSpPr>
          <p:grpSpPr bwMode="auto">
            <a:xfrm>
              <a:off x="4238" y="3027"/>
              <a:ext cx="244" cy="288"/>
              <a:chOff x="5134" y="3264"/>
              <a:chExt cx="244" cy="288"/>
            </a:xfrm>
          </p:grpSpPr>
          <p:pic>
            <p:nvPicPr>
              <p:cNvPr id="45089" name="Picture 25" descr="ATP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147" y="3310"/>
                <a:ext cx="216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090" name="Rectangle 26"/>
              <p:cNvSpPr>
                <a:spLocks noChangeArrowheads="1"/>
              </p:cNvSpPr>
              <p:nvPr/>
            </p:nvSpPr>
            <p:spPr bwMode="auto">
              <a:xfrm>
                <a:off x="5134" y="3264"/>
                <a:ext cx="24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P</a:t>
                </a:r>
              </a:p>
            </p:txBody>
          </p:sp>
        </p:grpSp>
        <p:grpSp>
          <p:nvGrpSpPr>
            <p:cNvPr id="10" name="Group 27"/>
            <p:cNvGrpSpPr>
              <a:grpSpLocks/>
            </p:cNvGrpSpPr>
            <p:nvPr/>
          </p:nvGrpSpPr>
          <p:grpSpPr bwMode="auto">
            <a:xfrm>
              <a:off x="5134" y="3249"/>
              <a:ext cx="244" cy="288"/>
              <a:chOff x="5134" y="3264"/>
              <a:chExt cx="244" cy="288"/>
            </a:xfrm>
          </p:grpSpPr>
          <p:pic>
            <p:nvPicPr>
              <p:cNvPr id="45087" name="Picture 28" descr="ATP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147" y="3310"/>
                <a:ext cx="216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088" name="Rectangle 29"/>
              <p:cNvSpPr>
                <a:spLocks noChangeArrowheads="1"/>
              </p:cNvSpPr>
              <p:nvPr/>
            </p:nvSpPr>
            <p:spPr bwMode="auto">
              <a:xfrm>
                <a:off x="5134" y="3264"/>
                <a:ext cx="24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P</a:t>
                </a:r>
              </a:p>
            </p:txBody>
          </p:sp>
        </p:grpSp>
        <p:grpSp>
          <p:nvGrpSpPr>
            <p:cNvPr id="11" name="Group 30"/>
            <p:cNvGrpSpPr>
              <a:grpSpLocks/>
            </p:cNvGrpSpPr>
            <p:nvPr/>
          </p:nvGrpSpPr>
          <p:grpSpPr bwMode="auto">
            <a:xfrm>
              <a:off x="4747" y="3233"/>
              <a:ext cx="244" cy="288"/>
              <a:chOff x="4582" y="3458"/>
              <a:chExt cx="244" cy="288"/>
            </a:xfrm>
          </p:grpSpPr>
          <p:pic>
            <p:nvPicPr>
              <p:cNvPr id="45085" name="Picture 31" descr="ATP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595" y="3504"/>
                <a:ext cx="216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086" name="Rectangle 32"/>
              <p:cNvSpPr>
                <a:spLocks noChangeArrowheads="1"/>
              </p:cNvSpPr>
              <p:nvPr/>
            </p:nvSpPr>
            <p:spPr bwMode="auto">
              <a:xfrm>
                <a:off x="4582" y="3458"/>
                <a:ext cx="24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P</a:t>
                </a:r>
              </a:p>
            </p:txBody>
          </p:sp>
        </p:grpSp>
        <p:grpSp>
          <p:nvGrpSpPr>
            <p:cNvPr id="12" name="Group 33"/>
            <p:cNvGrpSpPr>
              <a:grpSpLocks/>
            </p:cNvGrpSpPr>
            <p:nvPr/>
          </p:nvGrpSpPr>
          <p:grpSpPr bwMode="auto">
            <a:xfrm>
              <a:off x="4949" y="3233"/>
              <a:ext cx="244" cy="288"/>
              <a:chOff x="4582" y="3458"/>
              <a:chExt cx="244" cy="288"/>
            </a:xfrm>
          </p:grpSpPr>
          <p:pic>
            <p:nvPicPr>
              <p:cNvPr id="45083" name="Picture 34" descr="ATP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595" y="3504"/>
                <a:ext cx="216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084" name="Rectangle 35"/>
              <p:cNvSpPr>
                <a:spLocks noChangeArrowheads="1"/>
              </p:cNvSpPr>
              <p:nvPr/>
            </p:nvSpPr>
            <p:spPr bwMode="auto">
              <a:xfrm>
                <a:off x="4582" y="3458"/>
                <a:ext cx="24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P</a:t>
                </a:r>
              </a:p>
            </p:txBody>
          </p:sp>
        </p:grpSp>
        <p:pic>
          <p:nvPicPr>
            <p:cNvPr id="45072" name="Picture 36" descr="ATP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070" y="2710"/>
              <a:ext cx="833" cy="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73" name="Text Box 37"/>
            <p:cNvSpPr txBox="1">
              <a:spLocks noChangeArrowheads="1"/>
            </p:cNvSpPr>
            <p:nvPr/>
          </p:nvSpPr>
          <p:spPr bwMode="auto">
            <a:xfrm>
              <a:off x="4242" y="2931"/>
              <a:ext cx="489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" sz="2400">
                  <a:cs typeface="Arial" charset="0"/>
                </a:rPr>
                <a:t>ATP</a:t>
              </a:r>
            </a:p>
          </p:txBody>
        </p:sp>
        <p:grpSp>
          <p:nvGrpSpPr>
            <p:cNvPr id="13" name="Group 38"/>
            <p:cNvGrpSpPr>
              <a:grpSpLocks/>
            </p:cNvGrpSpPr>
            <p:nvPr/>
          </p:nvGrpSpPr>
          <p:grpSpPr bwMode="auto">
            <a:xfrm>
              <a:off x="2562" y="1389"/>
              <a:ext cx="1485" cy="1608"/>
              <a:chOff x="2564" y="1731"/>
              <a:chExt cx="1485" cy="1608"/>
            </a:xfrm>
          </p:grpSpPr>
          <p:pic>
            <p:nvPicPr>
              <p:cNvPr id="45081" name="Picture 39" descr="C-KIT1Bcopy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2564" y="1731"/>
                <a:ext cx="1485" cy="1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082" name="Text Box 40"/>
              <p:cNvSpPr txBox="1">
                <a:spLocks noChangeArrowheads="1"/>
              </p:cNvSpPr>
              <p:nvPr/>
            </p:nvSpPr>
            <p:spPr bwMode="auto">
              <a:xfrm>
                <a:off x="2757" y="2062"/>
                <a:ext cx="843" cy="51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Kinase</a:t>
                </a:r>
              </a:p>
              <a:p>
                <a:pPr eaLnBrk="1" hangingPunct="1"/>
                <a:r>
                  <a:rPr lang="en" sz="2400">
                    <a:cs typeface="Arial" charset="0"/>
                  </a:rPr>
                  <a:t>domains</a:t>
                </a:r>
              </a:p>
            </p:txBody>
          </p:sp>
        </p:grpSp>
        <p:grpSp>
          <p:nvGrpSpPr>
            <p:cNvPr id="14" name="Group 41"/>
            <p:cNvGrpSpPr>
              <a:grpSpLocks/>
            </p:cNvGrpSpPr>
            <p:nvPr/>
          </p:nvGrpSpPr>
          <p:grpSpPr bwMode="auto">
            <a:xfrm>
              <a:off x="4867" y="1359"/>
              <a:ext cx="811" cy="681"/>
              <a:chOff x="4867" y="1359"/>
              <a:chExt cx="811" cy="681"/>
            </a:xfrm>
          </p:grpSpPr>
          <p:sp>
            <p:nvSpPr>
              <p:cNvPr id="45079" name="Text Box 42"/>
              <p:cNvSpPr txBox="1">
                <a:spLocks noChangeArrowheads="1"/>
              </p:cNvSpPr>
              <p:nvPr/>
            </p:nvSpPr>
            <p:spPr bwMode="auto">
              <a:xfrm>
                <a:off x="4878" y="1359"/>
                <a:ext cx="800" cy="25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algn="r" eaLnBrk="1" hangingPunct="1"/>
                <a:r>
                  <a:rPr lang="en" sz="2000">
                    <a:cs typeface="Arial" charset="0"/>
                  </a:rPr>
                  <a:t>Substrate</a:t>
                </a:r>
              </a:p>
            </p:txBody>
          </p:sp>
          <p:sp>
            <p:nvSpPr>
              <p:cNvPr id="45080" name="Line 43"/>
              <p:cNvSpPr>
                <a:spLocks noChangeShapeType="1"/>
              </p:cNvSpPr>
              <p:nvPr/>
            </p:nvSpPr>
            <p:spPr bwMode="auto">
              <a:xfrm flipH="1">
                <a:off x="4867" y="1594"/>
                <a:ext cx="229" cy="44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none" w="sm" len="sm"/>
                <a:tailEnd type="stealth" w="lg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" name="Group 44"/>
            <p:cNvGrpSpPr>
              <a:grpSpLocks/>
            </p:cNvGrpSpPr>
            <p:nvPr/>
          </p:nvGrpSpPr>
          <p:grpSpPr bwMode="auto">
            <a:xfrm>
              <a:off x="5012" y="1706"/>
              <a:ext cx="666" cy="482"/>
              <a:chOff x="5012" y="1905"/>
              <a:chExt cx="666" cy="482"/>
            </a:xfrm>
          </p:grpSpPr>
          <p:sp>
            <p:nvSpPr>
              <p:cNvPr id="45077" name="Text Box 45"/>
              <p:cNvSpPr txBox="1">
                <a:spLocks noChangeArrowheads="1"/>
              </p:cNvSpPr>
              <p:nvPr/>
            </p:nvSpPr>
            <p:spPr bwMode="auto">
              <a:xfrm>
                <a:off x="5012" y="1905"/>
                <a:ext cx="666" cy="25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algn="r" eaLnBrk="1" hangingPunct="1"/>
                <a:r>
                  <a:rPr lang="en" sz="2000">
                    <a:cs typeface="Arial" charset="0"/>
                  </a:rPr>
                  <a:t>Effector</a:t>
                </a:r>
              </a:p>
            </p:txBody>
          </p:sp>
          <p:sp>
            <p:nvSpPr>
              <p:cNvPr id="45078" name="Line 46"/>
              <p:cNvSpPr>
                <a:spLocks noChangeShapeType="1"/>
              </p:cNvSpPr>
              <p:nvPr/>
            </p:nvSpPr>
            <p:spPr bwMode="auto">
              <a:xfrm>
                <a:off x="5360" y="2147"/>
                <a:ext cx="53" cy="24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none" w="sm" len="sm"/>
                <a:tailEnd type="stealth" w="lg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5059" name="Rectangle 47"/>
          <p:cNvSpPr>
            <a:spLocks noChangeArrowheads="1"/>
          </p:cNvSpPr>
          <p:nvPr/>
        </p:nvSpPr>
        <p:spPr bwMode="auto">
          <a:xfrm>
            <a:off x="107950" y="1844675"/>
            <a:ext cx="2879725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">
                <a:solidFill>
                  <a:schemeClr val="accent2"/>
                </a:solidFill>
                <a:latin typeface="Arial Black" pitchFamily="34" charset="0"/>
              </a:rPr>
              <a:t>The KIT kinase domain activates a substrate protein, eg, PI3 kinase, by phosphorylation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n-US">
              <a:solidFill>
                <a:srgbClr val="FFFF00"/>
              </a:solidFill>
              <a:latin typeface="Arial Black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">
                <a:solidFill>
                  <a:schemeClr val="accent2"/>
                </a:solidFill>
                <a:latin typeface="Arial Black" pitchFamily="34" charset="0"/>
              </a:rPr>
              <a:t>This activated substrate initiates a signaling cascade culminating in cell proliferation and survival</a:t>
            </a:r>
          </a:p>
        </p:txBody>
      </p:sp>
      <p:sp>
        <p:nvSpPr>
          <p:cNvPr id="45060" name="Text Box 48"/>
          <p:cNvSpPr txBox="1">
            <a:spLocks noChangeArrowheads="1"/>
          </p:cNvSpPr>
          <p:nvPr/>
        </p:nvSpPr>
        <p:spPr bwMode="auto">
          <a:xfrm>
            <a:off x="161925" y="6335713"/>
            <a:ext cx="3614738" cy="4587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b">
            <a:spAutoFit/>
          </a:bodyPr>
          <a:lstStyle/>
          <a:p>
            <a:r>
              <a:rPr lang="en" sz="1200" i="1">
                <a:solidFill>
                  <a:schemeClr val="bg1"/>
                </a:solidFill>
              </a:rPr>
              <a:t>Savage and Antman. N Engl J Med. 2002;346:683.</a:t>
            </a:r>
          </a:p>
          <a:p>
            <a:r>
              <a:rPr lang="en" sz="1200" i="1">
                <a:solidFill>
                  <a:schemeClr val="bg1"/>
                </a:solidFill>
              </a:rPr>
              <a:t>Scheijen and Griffin. Oncogene. 2002;21:3314</a:t>
            </a:r>
            <a:r>
              <a:rPr lang="en" sz="1200">
                <a:solidFill>
                  <a:schemeClr val="bg1"/>
                </a:solidFill>
              </a:rPr>
              <a:t>.</a:t>
            </a:r>
            <a:endParaRPr lang="en-US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28203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052513"/>
            <a:ext cx="7772400" cy="563562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Иматиниб месилат-механизам дејства</a:t>
            </a: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5346700" y="5362575"/>
            <a:ext cx="1017588" cy="1196975"/>
            <a:chOff x="3368" y="3378"/>
            <a:chExt cx="641" cy="754"/>
          </a:xfrm>
        </p:grpSpPr>
        <p:pic>
          <p:nvPicPr>
            <p:cNvPr id="47134" name="Picture 24" descr="Imatinib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3" y="3378"/>
              <a:ext cx="606" cy="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135" name="Text Box 25"/>
            <p:cNvSpPr txBox="1">
              <a:spLocks noChangeArrowheads="1"/>
            </p:cNvSpPr>
            <p:nvPr/>
          </p:nvSpPr>
          <p:spPr bwMode="auto">
            <a:xfrm>
              <a:off x="3368" y="3565"/>
              <a:ext cx="628" cy="46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b">
              <a:spAutoFit/>
            </a:bodyPr>
            <a:lstStyle/>
            <a:p>
              <a:pPr algn="ctr" eaLnBrk="1" hangingPunct="1"/>
              <a:r>
                <a:rPr lang="en" sz="1600">
                  <a:solidFill>
                    <a:schemeClr val="bg1"/>
                  </a:solidFill>
                  <a:cs typeface="Arial" charset="0"/>
                </a:rPr>
                <a:t> Imatinib</a:t>
              </a:r>
              <a:r>
                <a:rPr lang="en-US" sz="1600">
                  <a:solidFill>
                    <a:schemeClr val="bg1"/>
                  </a:solidFill>
                  <a:cs typeface="Arial" charset="0"/>
                </a:rPr>
                <a:t/>
              </a:r>
              <a:br>
                <a:rPr lang="en-US" sz="1600">
                  <a:solidFill>
                    <a:schemeClr val="bg1"/>
                  </a:solidFill>
                  <a:cs typeface="Arial" charset="0"/>
                </a:rPr>
              </a:br>
              <a:r>
                <a:rPr lang="en" sz="1600">
                  <a:solidFill>
                    <a:schemeClr val="bg1"/>
                  </a:solidFill>
                  <a:cs typeface="Arial" charset="0"/>
                </a:rPr>
                <a:t> mesilate</a:t>
              </a:r>
            </a:p>
            <a:p>
              <a:pPr algn="ctr" eaLnBrk="1" hangingPunct="1"/>
              <a:endParaRPr lang="en-US" sz="1000">
                <a:solidFill>
                  <a:schemeClr val="bg1"/>
                </a:solidFill>
                <a:cs typeface="Arial" charset="0"/>
              </a:endParaRPr>
            </a:p>
          </p:txBody>
        </p:sp>
      </p:grp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3541713" y="1616075"/>
            <a:ext cx="5459412" cy="4073525"/>
            <a:chOff x="2231" y="1018"/>
            <a:chExt cx="3439" cy="2566"/>
          </a:xfrm>
        </p:grpSpPr>
        <p:pic>
          <p:nvPicPr>
            <p:cNvPr id="47111" name="Picture 2" descr="PURPL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71" y="2145"/>
              <a:ext cx="699" cy="1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2" name="Picture 3" descr="RED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5" y="1836"/>
              <a:ext cx="592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" name="Group 5"/>
            <p:cNvGrpSpPr>
              <a:grpSpLocks/>
            </p:cNvGrpSpPr>
            <p:nvPr/>
          </p:nvGrpSpPr>
          <p:grpSpPr bwMode="auto">
            <a:xfrm>
              <a:off x="4173" y="2787"/>
              <a:ext cx="1308" cy="797"/>
              <a:chOff x="4070" y="2689"/>
              <a:chExt cx="1308" cy="797"/>
            </a:xfrm>
          </p:grpSpPr>
          <p:grpSp>
            <p:nvGrpSpPr>
              <p:cNvPr id="5" name="Group 6"/>
              <p:cNvGrpSpPr>
                <a:grpSpLocks/>
              </p:cNvGrpSpPr>
              <p:nvPr/>
            </p:nvGrpSpPr>
            <p:grpSpPr bwMode="auto">
              <a:xfrm>
                <a:off x="4238" y="2799"/>
                <a:ext cx="244" cy="288"/>
                <a:chOff x="5134" y="3264"/>
                <a:chExt cx="244" cy="288"/>
              </a:xfrm>
            </p:grpSpPr>
            <p:pic>
              <p:nvPicPr>
                <p:cNvPr id="47132" name="Picture 7" descr="ATP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147" y="3310"/>
                  <a:ext cx="216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133" name="Rectangle 8"/>
                <p:cNvSpPr>
                  <a:spLocks noChangeArrowheads="1"/>
                </p:cNvSpPr>
                <p:nvPr/>
              </p:nvSpPr>
              <p:spPr bwMode="auto">
                <a:xfrm>
                  <a:off x="5134" y="3264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grpSp>
            <p:nvGrpSpPr>
              <p:cNvPr id="6" name="Group 9"/>
              <p:cNvGrpSpPr>
                <a:grpSpLocks/>
              </p:cNvGrpSpPr>
              <p:nvPr/>
            </p:nvGrpSpPr>
            <p:grpSpPr bwMode="auto">
              <a:xfrm>
                <a:off x="5134" y="3198"/>
                <a:ext cx="244" cy="288"/>
                <a:chOff x="5134" y="3264"/>
                <a:chExt cx="244" cy="288"/>
              </a:xfrm>
            </p:grpSpPr>
            <p:pic>
              <p:nvPicPr>
                <p:cNvPr id="47130" name="Picture 10" descr="ATP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147" y="3310"/>
                  <a:ext cx="216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131" name="Rectangle 11"/>
                <p:cNvSpPr>
                  <a:spLocks noChangeArrowheads="1"/>
                </p:cNvSpPr>
                <p:nvPr/>
              </p:nvSpPr>
              <p:spPr bwMode="auto">
                <a:xfrm>
                  <a:off x="5134" y="3264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grpSp>
            <p:nvGrpSpPr>
              <p:cNvPr id="7" name="Group 12"/>
              <p:cNvGrpSpPr>
                <a:grpSpLocks/>
              </p:cNvGrpSpPr>
              <p:nvPr/>
            </p:nvGrpSpPr>
            <p:grpSpPr bwMode="auto">
              <a:xfrm>
                <a:off x="4747" y="3198"/>
                <a:ext cx="244" cy="288"/>
                <a:chOff x="4582" y="3458"/>
                <a:chExt cx="244" cy="288"/>
              </a:xfrm>
            </p:grpSpPr>
            <p:pic>
              <p:nvPicPr>
                <p:cNvPr id="47128" name="Picture 13" descr="ATP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595" y="3504"/>
                  <a:ext cx="216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129" name="Rectangle 14"/>
                <p:cNvSpPr>
                  <a:spLocks noChangeArrowheads="1"/>
                </p:cNvSpPr>
                <p:nvPr/>
              </p:nvSpPr>
              <p:spPr bwMode="auto">
                <a:xfrm>
                  <a:off x="4582" y="3458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grpSp>
            <p:nvGrpSpPr>
              <p:cNvPr id="8" name="Group 15"/>
              <p:cNvGrpSpPr>
                <a:grpSpLocks/>
              </p:cNvGrpSpPr>
              <p:nvPr/>
            </p:nvGrpSpPr>
            <p:grpSpPr bwMode="auto">
              <a:xfrm>
                <a:off x="4937" y="3198"/>
                <a:ext cx="244" cy="288"/>
                <a:chOff x="4582" y="3458"/>
                <a:chExt cx="244" cy="288"/>
              </a:xfrm>
            </p:grpSpPr>
            <p:pic>
              <p:nvPicPr>
                <p:cNvPr id="47126" name="Picture 16" descr="ATP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595" y="3504"/>
                  <a:ext cx="216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127" name="Rectangle 17"/>
                <p:cNvSpPr>
                  <a:spLocks noChangeArrowheads="1"/>
                </p:cNvSpPr>
                <p:nvPr/>
              </p:nvSpPr>
              <p:spPr bwMode="auto">
                <a:xfrm>
                  <a:off x="4582" y="3458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pic>
            <p:nvPicPr>
              <p:cNvPr id="47124" name="Picture 18" descr="ATP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070" y="2689"/>
                <a:ext cx="833" cy="7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25" name="Text Box 19"/>
              <p:cNvSpPr txBox="1">
                <a:spLocks noChangeArrowheads="1"/>
              </p:cNvSpPr>
              <p:nvPr/>
            </p:nvSpPr>
            <p:spPr bwMode="auto">
              <a:xfrm>
                <a:off x="4242" y="2928"/>
                <a:ext cx="489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ATP</a:t>
                </a:r>
              </a:p>
            </p:txBody>
          </p:sp>
        </p:grpSp>
        <p:pic>
          <p:nvPicPr>
            <p:cNvPr id="47114" name="Picture 20" descr="RED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101" y="1849"/>
              <a:ext cx="592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5" name="Picture 21" descr="membrane4 copy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31" y="1038"/>
              <a:ext cx="2215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6" name="Picture 22" descr="connector copy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259" y="1018"/>
              <a:ext cx="151" cy="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26"/>
            <p:cNvGrpSpPr>
              <a:grpSpLocks/>
            </p:cNvGrpSpPr>
            <p:nvPr/>
          </p:nvGrpSpPr>
          <p:grpSpPr bwMode="auto">
            <a:xfrm>
              <a:off x="2564" y="1731"/>
              <a:ext cx="1485" cy="1608"/>
              <a:chOff x="2564" y="1731"/>
              <a:chExt cx="1485" cy="1608"/>
            </a:xfrm>
          </p:grpSpPr>
          <p:pic>
            <p:nvPicPr>
              <p:cNvPr id="47118" name="Picture 27" descr="C-KIT1Bcopy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2564" y="1731"/>
                <a:ext cx="1485" cy="1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19" name="Text Box 28"/>
              <p:cNvSpPr txBox="1">
                <a:spLocks noChangeArrowheads="1"/>
              </p:cNvSpPr>
              <p:nvPr/>
            </p:nvSpPr>
            <p:spPr bwMode="auto">
              <a:xfrm>
                <a:off x="2757" y="2062"/>
                <a:ext cx="843" cy="51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Kinase</a:t>
                </a:r>
              </a:p>
              <a:p>
                <a:pPr eaLnBrk="1" hangingPunct="1"/>
                <a:r>
                  <a:rPr lang="en" sz="2400">
                    <a:cs typeface="Arial" charset="0"/>
                  </a:rPr>
                  <a:t>domains</a:t>
                </a:r>
              </a:p>
            </p:txBody>
          </p:sp>
        </p:grpSp>
      </p:grpSp>
      <p:sp>
        <p:nvSpPr>
          <p:cNvPr id="47108" name="Rectangle 29"/>
          <p:cNvSpPr>
            <a:spLocks noChangeArrowheads="1"/>
          </p:cNvSpPr>
          <p:nvPr/>
        </p:nvSpPr>
        <p:spPr bwMode="auto">
          <a:xfrm>
            <a:off x="0" y="1665288"/>
            <a:ext cx="3097213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">
                <a:solidFill>
                  <a:schemeClr val="accent2"/>
                </a:solidFill>
                <a:latin typeface="Arial Black" pitchFamily="34" charset="0"/>
              </a:rPr>
              <a:t>Imatinib mesylate occupies the ATP binding pocket of the KIT kinase domain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n-US">
              <a:solidFill>
                <a:schemeClr val="accent2"/>
              </a:solidFill>
              <a:latin typeface="Arial Black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">
                <a:solidFill>
                  <a:schemeClr val="accent2"/>
                </a:solidFill>
                <a:latin typeface="Arial Black" pitchFamily="34" charset="0"/>
              </a:rPr>
              <a:t>This prevents substrate phosphorylation and signaling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n-US">
              <a:solidFill>
                <a:srgbClr val="FFFF00"/>
              </a:solidFill>
              <a:latin typeface="Arial Black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">
                <a:solidFill>
                  <a:schemeClr val="accent2"/>
                </a:solidFill>
                <a:latin typeface="Arial Black" pitchFamily="34" charset="0"/>
              </a:rPr>
              <a:t>A lack of signaling inhibits proliferation and survival</a:t>
            </a:r>
          </a:p>
        </p:txBody>
      </p:sp>
      <p:sp>
        <p:nvSpPr>
          <p:cNvPr id="47109" name="Text Box 30"/>
          <p:cNvSpPr txBox="1">
            <a:spLocks noChangeArrowheads="1"/>
          </p:cNvSpPr>
          <p:nvPr/>
        </p:nvSpPr>
        <p:spPr bwMode="auto">
          <a:xfrm>
            <a:off x="161925" y="6335713"/>
            <a:ext cx="3614738" cy="4587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b">
            <a:spAutoFit/>
          </a:bodyPr>
          <a:lstStyle/>
          <a:p>
            <a:r>
              <a:rPr lang="en" sz="1200" i="1">
                <a:solidFill>
                  <a:schemeClr val="bg1"/>
                </a:solidFill>
              </a:rPr>
              <a:t>Savage and Antman. N Engl J Med. 2002;346:683.</a:t>
            </a:r>
          </a:p>
          <a:p>
            <a:r>
              <a:rPr lang="en" sz="1200" i="1">
                <a:solidFill>
                  <a:schemeClr val="bg1"/>
                </a:solidFill>
              </a:rPr>
              <a:t>Scheijen and Griffin. Oncogenes. 2002;21:3314.</a:t>
            </a:r>
            <a:endParaRPr lang="en-US" sz="1200" i="1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689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3.7037E-7 C 0.01528 -0.02615 0.03073 -0.05208 0.02952 -0.08449 C 0.0283 -0.11689 0.01042 -0.15578 -0.00729 -0.19467 " pathEditMode="relative" ptsTypes="a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361362" cy="915987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PH chromosome and bcr-abl gene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844675"/>
            <a:ext cx="39052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533400" y="1752600"/>
            <a:ext cx="3884613" cy="4648200"/>
          </a:xfrm>
          <a:prstGeom prst="rect">
            <a:avLst/>
          </a:prstGeom>
          <a:solidFill>
            <a:srgbClr val="000080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0080"/>
            </a:extrusionClr>
          </a:sp3d>
        </p:spPr>
        <p:txBody>
          <a:bodyPr lIns="90488" tIns="44450" rIns="90488" bIns="44450" anchorCtr="1">
            <a:flatTx/>
          </a:bodyPr>
          <a:lstStyle/>
          <a:p>
            <a:pPr marL="342900" indent="-342900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endParaRPr lang="sr-Latn-CS" sz="1400">
              <a:solidFill>
                <a:schemeClr val="bg1"/>
              </a:solidFill>
            </a:endParaRPr>
          </a:p>
          <a:p>
            <a:pPr marL="342900" indent="-342900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">
                <a:solidFill>
                  <a:schemeClr val="bg1"/>
                </a:solidFill>
              </a:rPr>
              <a:t>Philadelphia (Ph) chromosome is translocation t(9;22)(q34;q11) with creation of bcr-abl gene</a:t>
            </a:r>
          </a:p>
          <a:p>
            <a:pPr marL="342900" indent="-342900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">
                <a:solidFill>
                  <a:schemeClr val="bg1"/>
                </a:solidFill>
              </a:rPr>
              <a:t>The Ph chromosome is detected in 90% of patients with HGL</a:t>
            </a:r>
          </a:p>
          <a:p>
            <a:pPr marL="342900" indent="-342900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">
                <a:solidFill>
                  <a:schemeClr val="bg1"/>
                </a:solidFill>
              </a:rPr>
              <a:t>Ph negative bcr-abl positive HGL is detected in 5% of patients with HGL</a:t>
            </a:r>
          </a:p>
          <a:p>
            <a:pPr marL="342900" indent="-342900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">
                <a:solidFill>
                  <a:schemeClr val="bg1"/>
                </a:solidFill>
              </a:rPr>
              <a:t>Variant Ph chromosome is detected in 5-10% of patients</a:t>
            </a:r>
          </a:p>
          <a:p>
            <a:pPr marL="342900" indent="-342900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">
                <a:solidFill>
                  <a:schemeClr val="bg1"/>
                </a:solidFill>
              </a:rPr>
              <a:t>Bcr-abl gene regulates the pathological activity of tyrosine kinase</a:t>
            </a:r>
          </a:p>
          <a:p>
            <a:pPr marL="342900" indent="-342900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361362" cy="1079500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Ph chromosome and BCR-ABL gene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472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486400" y="4953000"/>
            <a:ext cx="3444875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"/>
              <a:t>Chronic granulocytic leukemia</a:t>
            </a:r>
            <a:endParaRPr lang="en-US"/>
          </a:p>
        </p:txBody>
      </p:sp>
      <p:sp>
        <p:nvSpPr>
          <p:cNvPr id="548869" name="Text Box 5"/>
          <p:cNvSpPr txBox="1">
            <a:spLocks noChangeArrowheads="1"/>
          </p:cNvSpPr>
          <p:nvPr/>
        </p:nvSpPr>
        <p:spPr bwMode="auto">
          <a:xfrm>
            <a:off x="5486400" y="5514975"/>
            <a:ext cx="3470275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n"/>
              <a:t>Acute lymphoblastic leukemia</a:t>
            </a:r>
            <a:endParaRPr lang="en-US"/>
          </a:p>
        </p:txBody>
      </p:sp>
      <p:sp>
        <p:nvSpPr>
          <p:cNvPr id="548870" name="Text Box 6"/>
          <p:cNvSpPr txBox="1">
            <a:spLocks noChangeArrowheads="1"/>
          </p:cNvSpPr>
          <p:nvPr/>
        </p:nvSpPr>
        <p:spPr bwMode="auto">
          <a:xfrm>
            <a:off x="5486400" y="6076950"/>
            <a:ext cx="3521075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n"/>
              <a:t>Chronic neutrophilic leukemia</a:t>
            </a:r>
            <a:r>
              <a:rPr lang="en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endParaRPr 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5127" name="AutoShape 7"/>
          <p:cNvSpPr>
            <a:spLocks noChangeArrowheads="1"/>
          </p:cNvSpPr>
          <p:nvPr/>
        </p:nvSpPr>
        <p:spPr bwMode="auto">
          <a:xfrm>
            <a:off x="4967288" y="6021388"/>
            <a:ext cx="442912" cy="381000"/>
          </a:xfrm>
          <a:prstGeom prst="rightArrow">
            <a:avLst>
              <a:gd name="adj1" fmla="val 50000"/>
              <a:gd name="adj2" fmla="val 29062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8" name="AutoShape 8"/>
          <p:cNvSpPr>
            <a:spLocks noChangeArrowheads="1"/>
          </p:cNvSpPr>
          <p:nvPr/>
        </p:nvSpPr>
        <p:spPr bwMode="auto">
          <a:xfrm>
            <a:off x="4967288" y="5553075"/>
            <a:ext cx="442912" cy="381000"/>
          </a:xfrm>
          <a:prstGeom prst="rightArrow">
            <a:avLst>
              <a:gd name="adj1" fmla="val 50000"/>
              <a:gd name="adj2" fmla="val 29062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4953000" y="4953000"/>
            <a:ext cx="442913" cy="381000"/>
          </a:xfrm>
          <a:prstGeom prst="rightArrow">
            <a:avLst>
              <a:gd name="adj1" fmla="val 50000"/>
              <a:gd name="adj2" fmla="val 29063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836613"/>
            <a:ext cx="8361362" cy="647700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Pathophysiological mechanisms</a:t>
            </a:r>
          </a:p>
        </p:txBody>
      </p:sp>
      <p:sp>
        <p:nvSpPr>
          <p:cNvPr id="6147" name="Text Box 4"/>
          <p:cNvSpPr txBox="1">
            <a:spLocks noChangeArrowheads="1"/>
          </p:cNvSpPr>
          <p:nvPr/>
        </p:nvSpPr>
        <p:spPr bwMode="auto">
          <a:xfrm>
            <a:off x="1331913" y="5084763"/>
            <a:ext cx="6553200" cy="1465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">
                <a:solidFill>
                  <a:srgbClr val="003399"/>
                </a:solidFill>
              </a:rPr>
              <a:t>disturbed contact with the hematopoietic microenvironment</a:t>
            </a:r>
          </a:p>
          <a:p>
            <a:pPr algn="ctr" eaLnBrk="0" hangingPunct="0"/>
            <a:r>
              <a:rPr lang="en">
                <a:solidFill>
                  <a:srgbClr val="003399"/>
                </a:solidFill>
              </a:rPr>
              <a:t>reduced proliferation of primitive precursors</a:t>
            </a:r>
          </a:p>
          <a:p>
            <a:pPr algn="ctr" eaLnBrk="0" hangingPunct="0"/>
            <a:r>
              <a:rPr lang="en">
                <a:solidFill>
                  <a:srgbClr val="003399"/>
                </a:solidFill>
              </a:rPr>
              <a:t>increased proliferation of older precursors (IL-3)</a:t>
            </a:r>
          </a:p>
          <a:p>
            <a:pPr algn="ctr" eaLnBrk="0" hangingPunct="0"/>
            <a:r>
              <a:rPr lang="en">
                <a:solidFill>
                  <a:srgbClr val="003399"/>
                </a:solidFill>
              </a:rPr>
              <a:t>reduced apoptosis</a:t>
            </a:r>
          </a:p>
          <a:p>
            <a:pPr algn="ctr" eaLnBrk="0" hangingPunct="0"/>
            <a:r>
              <a:rPr lang="en">
                <a:solidFill>
                  <a:srgbClr val="FF0000"/>
                </a:solidFill>
              </a:rPr>
              <a:t>genetic instability of the clone</a:t>
            </a:r>
            <a:endParaRPr lang="en-US">
              <a:solidFill>
                <a:srgbClr val="FF0000"/>
              </a:solidFill>
            </a:endParaRPr>
          </a:p>
        </p:txBody>
      </p:sp>
      <p:pic>
        <p:nvPicPr>
          <p:cNvPr id="6148" name="Picture 6" descr="Picture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00225" y="1530350"/>
            <a:ext cx="5651500" cy="3309938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468313" y="1052513"/>
            <a:ext cx="8361362" cy="720725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Development of a leukemic clone</a:t>
            </a:r>
          </a:p>
        </p:txBody>
      </p:sp>
      <p:sp>
        <p:nvSpPr>
          <p:cNvPr id="7171" name="AutoShape 3"/>
          <p:cNvSpPr>
            <a:spLocks noChangeArrowheads="1"/>
          </p:cNvSpPr>
          <p:nvPr/>
        </p:nvSpPr>
        <p:spPr bwMode="auto">
          <a:xfrm rot="-5400000">
            <a:off x="2133600" y="-152400"/>
            <a:ext cx="3505200" cy="7620000"/>
          </a:xfrm>
          <a:prstGeom prst="rtTriangle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vert="eaVert" wrap="none" anchor="ctr">
            <a:flatTx/>
          </a:bodyPr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1144588" y="5705475"/>
            <a:ext cx="6475412" cy="731838"/>
          </a:xfrm>
          <a:prstGeom prst="rect">
            <a:avLst/>
          </a:prstGeom>
          <a:gradFill rotWithShape="0">
            <a:gsLst>
              <a:gs pos="0">
                <a:srgbClr val="008000"/>
              </a:gs>
              <a:gs pos="100000">
                <a:srgbClr val="003B00"/>
              </a:gs>
            </a:gsLst>
            <a:path path="rect">
              <a:fillToRect t="100000" r="100000"/>
            </a:path>
          </a:gra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wrap="none" anchor="ctr" anchorCtr="1">
            <a:flatTx/>
          </a:bodyPr>
          <a:lstStyle/>
          <a:p>
            <a:pPr algn="ctr" eaLnBrk="0" hangingPunct="0"/>
            <a:r>
              <a:rPr lang="en" sz="2400">
                <a:solidFill>
                  <a:schemeClr val="bg1"/>
                </a:solidFill>
              </a:rPr>
              <a:t>Chronic phase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7173" name="AutoShape 5"/>
          <p:cNvCxnSpPr>
            <a:cxnSpLocks noChangeShapeType="1"/>
          </p:cNvCxnSpPr>
          <p:nvPr/>
        </p:nvCxnSpPr>
        <p:spPr bwMode="auto">
          <a:xfrm>
            <a:off x="8458200" y="50292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032125" y="4622800"/>
            <a:ext cx="4435475" cy="4064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pPr eaLnBrk="0" hangingPunct="0"/>
            <a:r>
              <a:rPr lang="en" sz="2000"/>
              <a:t>basophilia, thrombocytosis, low IAPL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4797425" y="4114800"/>
            <a:ext cx="2670175" cy="4064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pPr eaLnBrk="0" hangingPunct="0"/>
            <a:r>
              <a:rPr lang="en" sz="2000"/>
              <a:t>turning left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5440363" y="3175000"/>
            <a:ext cx="2027237" cy="4064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pPr eaLnBrk="0" hangingPunct="0"/>
            <a:r>
              <a:rPr lang="en" sz="2000"/>
              <a:t>splenomegaly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6070600" y="2565400"/>
            <a:ext cx="1320800" cy="4064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pPr eaLnBrk="0" hangingPunct="0"/>
            <a:r>
              <a:rPr lang="en" sz="2000"/>
              <a:t>symptoms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7924800" y="4191000"/>
            <a:ext cx="976313" cy="376238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pPr eaLnBrk="0" hangingPunct="0"/>
            <a:r>
              <a:rPr lang="en"/>
              <a:t>20x10 </a:t>
            </a:r>
            <a:r>
              <a:rPr lang="en" baseline="30000"/>
              <a:t>9 </a:t>
            </a:r>
            <a:r>
              <a:rPr lang="en"/>
              <a:t>l</a:t>
            </a:r>
            <a:endParaRPr lang="en-US"/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7924800" y="4957763"/>
            <a:ext cx="1039813" cy="376237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pPr eaLnBrk="0" hangingPunct="0"/>
            <a:r>
              <a:rPr lang="en"/>
              <a:t>10x10 </a:t>
            </a:r>
            <a:r>
              <a:rPr lang="en" baseline="30000"/>
              <a:t>9 </a:t>
            </a:r>
            <a:r>
              <a:rPr lang="en"/>
              <a:t>/l</a:t>
            </a:r>
            <a:endParaRPr lang="en-US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7848600" y="3205163"/>
            <a:ext cx="1195388" cy="376237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spAutoFit/>
            <a:flatTx/>
          </a:bodyPr>
          <a:lstStyle/>
          <a:p>
            <a:pPr algn="ctr" eaLnBrk="0" hangingPunct="0"/>
            <a:r>
              <a:rPr lang="en"/>
              <a:t>50x10 </a:t>
            </a:r>
            <a:r>
              <a:rPr lang="en" baseline="30000"/>
              <a:t>9 </a:t>
            </a:r>
            <a:r>
              <a:rPr lang="en"/>
              <a:t>/l</a:t>
            </a:r>
            <a:endParaRPr lang="en-US"/>
          </a:p>
        </p:txBody>
      </p:sp>
      <p:sp>
        <p:nvSpPr>
          <p:cNvPr id="550925" name="Oval 13"/>
          <p:cNvSpPr>
            <a:spLocks noChangeArrowheads="1"/>
          </p:cNvSpPr>
          <p:nvPr/>
        </p:nvSpPr>
        <p:spPr bwMode="auto">
          <a:xfrm>
            <a:off x="228600" y="5029200"/>
            <a:ext cx="2438400" cy="685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75686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Bcr-Abl gene</a:t>
            </a:r>
            <a:endParaRPr lang="en-US" sz="240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68413"/>
            <a:ext cx="8361362" cy="1081087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Development of a leukemic clone</a:t>
            </a:r>
          </a:p>
        </p:txBody>
      </p:sp>
      <p:sp>
        <p:nvSpPr>
          <p:cNvPr id="8195" name="AutoShape 3"/>
          <p:cNvSpPr>
            <a:spLocks noChangeArrowheads="1"/>
          </p:cNvSpPr>
          <p:nvPr/>
        </p:nvSpPr>
        <p:spPr bwMode="auto">
          <a:xfrm rot="-5400000">
            <a:off x="2705100" y="-342900"/>
            <a:ext cx="3505200" cy="8153400"/>
          </a:xfrm>
          <a:prstGeom prst="rtTriangle">
            <a:avLst/>
          </a:prstGeom>
          <a:gradFill rotWithShape="0">
            <a:gsLst>
              <a:gs pos="0">
                <a:srgbClr val="008000"/>
              </a:gs>
              <a:gs pos="100000">
                <a:srgbClr val="003B00"/>
              </a:gs>
            </a:gsLst>
            <a:path path="rect">
              <a:fillToRect t="100000" r="100000"/>
            </a:path>
          </a:gra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vert="eaVert" wrap="none" anchor="ctr">
            <a:flatTx/>
          </a:bodyPr>
          <a:lstStyle/>
          <a:p>
            <a:pPr algn="ctr" eaLnBrk="0" hangingPunct="0"/>
            <a:endParaRPr lang="en-US" sz="2400">
              <a:latin typeface="Times New Roman" pitchFamily="18" charset="0"/>
            </a:endParaRP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906588" y="5705475"/>
            <a:ext cx="3656012" cy="731838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wrap="none">
            <a:flatTx/>
          </a:bodyPr>
          <a:lstStyle/>
          <a:p>
            <a:pPr algn="ctr" eaLnBrk="0" hangingPunct="0"/>
            <a:r>
              <a:rPr lang="en" sz="2400">
                <a:solidFill>
                  <a:srgbClr val="FFFF00"/>
                </a:solidFill>
              </a:rPr>
              <a:t>Chronic phase</a:t>
            </a:r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5594350" y="5715000"/>
            <a:ext cx="1644650" cy="731838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wrap="none">
            <a:flatTx/>
          </a:bodyPr>
          <a:lstStyle/>
          <a:p>
            <a:pPr algn="ctr" eaLnBrk="0" hangingPunct="0"/>
            <a:r>
              <a:rPr lang="en" sz="1400">
                <a:solidFill>
                  <a:srgbClr val="FFFF00"/>
                </a:solidFill>
              </a:rPr>
              <a:t>Phase</a:t>
            </a:r>
          </a:p>
          <a:p>
            <a:pPr algn="ctr" eaLnBrk="0" hangingPunct="0"/>
            <a:r>
              <a:rPr lang="en" sz="1400">
                <a:solidFill>
                  <a:srgbClr val="FFFF00"/>
                </a:solidFill>
              </a:rPr>
              <a:t>acceleration</a:t>
            </a:r>
            <a:endParaRPr lang="en-US" sz="1400">
              <a:solidFill>
                <a:srgbClr val="FFFF00"/>
              </a:solidFill>
            </a:endParaRP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7254875" y="5715000"/>
            <a:ext cx="1279525" cy="731838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wrap="none">
            <a:flatTx/>
          </a:bodyPr>
          <a:lstStyle/>
          <a:p>
            <a:pPr algn="ctr" eaLnBrk="0" hangingPunct="0"/>
            <a:r>
              <a:rPr lang="en" sz="1400">
                <a:solidFill>
                  <a:srgbClr val="FFFF00"/>
                </a:solidFill>
              </a:rPr>
              <a:t>Blast</a:t>
            </a:r>
          </a:p>
          <a:p>
            <a:pPr algn="ctr" eaLnBrk="0" hangingPunct="0"/>
            <a:r>
              <a:rPr lang="en" sz="1400">
                <a:solidFill>
                  <a:srgbClr val="FFFF00"/>
                </a:solidFill>
              </a:rPr>
              <a:t>transformation</a:t>
            </a:r>
            <a:endParaRPr lang="en-US" sz="1400">
              <a:solidFill>
                <a:srgbClr val="FFFF00"/>
              </a:solidFill>
            </a:endParaRPr>
          </a:p>
        </p:txBody>
      </p:sp>
      <p:sp>
        <p:nvSpPr>
          <p:cNvPr id="551943" name="Text Box 7"/>
          <p:cNvSpPr txBox="1">
            <a:spLocks noChangeArrowheads="1"/>
          </p:cNvSpPr>
          <p:nvPr/>
        </p:nvSpPr>
        <p:spPr bwMode="auto">
          <a:xfrm>
            <a:off x="4800600" y="4648200"/>
            <a:ext cx="3673475" cy="620713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  <a:extLst>
            <a:ext uri="{AF507438-7753-43E0-B8FC-AC1667EBCBE1}"/>
          </a:extLst>
        </p:spPr>
        <p:txBody>
          <a:bodyPr wrap="none">
            <a:spAutoFit/>
            <a:flatTx/>
          </a:bodyPr>
          <a:lstStyle/>
          <a:p>
            <a:pPr algn="ctr" eaLnBrk="0" hangingPunct="0">
              <a:defRPr/>
            </a:pPr>
            <a:r>
              <a:rPr lang="en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Secondary genetic anomalies</a:t>
            </a:r>
            <a:endParaRPr lang="sl-SI" sz="1600" i="1">
              <a:solidFill>
                <a:schemeClr val="accent2"/>
              </a:solidFill>
            </a:endParaRPr>
          </a:p>
          <a:p>
            <a:pPr algn="ctr" eaLnBrk="0" hangingPunct="0">
              <a:defRPr/>
            </a:pPr>
            <a:r>
              <a:rPr lang="en" sz="1600" i="1">
                <a:solidFill>
                  <a:srgbClr val="FFFF00"/>
                </a:solidFill>
              </a:rPr>
              <a:t>double Ph,8+, iso(17q),</a:t>
            </a:r>
            <a:endParaRPr lang="en-US">
              <a:solidFill>
                <a:srgbClr val="FFFF00"/>
              </a:solidFill>
            </a:endParaRPr>
          </a:p>
        </p:txBody>
      </p:sp>
      <p:sp>
        <p:nvSpPr>
          <p:cNvPr id="551944" name="Oval 8"/>
          <p:cNvSpPr>
            <a:spLocks noChangeArrowheads="1"/>
          </p:cNvSpPr>
          <p:nvPr/>
        </p:nvSpPr>
        <p:spPr bwMode="auto">
          <a:xfrm>
            <a:off x="304800" y="5029200"/>
            <a:ext cx="2438400" cy="685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75686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" sz="2400">
                <a:solidFill>
                  <a:srgbClr val="000066"/>
                </a:solidFill>
                <a:latin typeface="Times New Roman" pitchFamily="18" charset="0"/>
              </a:rPr>
              <a:t>Bcr-Abl gene</a:t>
            </a:r>
            <a:endParaRPr lang="en-US" sz="240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Chronic granulocytic leukemia diagnosis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3888" y="1747838"/>
            <a:ext cx="7745412" cy="4057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" sz="2800" b="1" smtClean="0"/>
              <a:t>Hyperviscosity syndrome</a:t>
            </a:r>
          </a:p>
          <a:p>
            <a:pPr>
              <a:lnSpc>
                <a:spcPct val="90000"/>
              </a:lnSpc>
            </a:pPr>
            <a:r>
              <a:rPr lang="en" sz="2000" b="1" smtClean="0"/>
              <a:t>Vertigo</a:t>
            </a:r>
            <a:endParaRPr lang="sr-Latn-CS" sz="2000" b="1" smtClean="0"/>
          </a:p>
          <a:p>
            <a:pPr lvl="2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b="1" smtClean="0"/>
              <a:t>Visual disturbances</a:t>
            </a:r>
            <a:endParaRPr lang="sr-Latn-CS" sz="2000" b="1" smtClean="0"/>
          </a:p>
          <a:p>
            <a:pPr lvl="2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b="1" smtClean="0"/>
              <a:t>priapism</a:t>
            </a:r>
            <a:endParaRPr lang="sr-Latn-CS" sz="2000" b="1" smtClean="0"/>
          </a:p>
          <a:p>
            <a:pPr lvl="2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b="1" smtClean="0"/>
              <a:t>Digestive disturbances</a:t>
            </a:r>
            <a:endParaRPr lang="sr-Latn-CS" b="1" smtClean="0"/>
          </a:p>
          <a:p>
            <a:pPr>
              <a:lnSpc>
                <a:spcPct val="90000"/>
              </a:lnSpc>
            </a:pPr>
            <a:r>
              <a:rPr lang="en" sz="2800" b="1" smtClean="0"/>
              <a:t>thrombosis</a:t>
            </a:r>
          </a:p>
          <a:p>
            <a:pPr>
              <a:lnSpc>
                <a:spcPct val="90000"/>
              </a:lnSpc>
            </a:pPr>
            <a:r>
              <a:rPr lang="en" sz="2800" b="1" smtClean="0">
                <a:solidFill>
                  <a:srgbClr val="FF0000"/>
                </a:solidFill>
              </a:rPr>
              <a:t>splenomegaly</a:t>
            </a:r>
            <a:endParaRPr lang="sr-Latn-CS" sz="2800" b="1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" sz="2800" b="1" smtClean="0"/>
              <a:t>Asymptomatic forms (5-40%)</a:t>
            </a:r>
            <a:endParaRPr lang="en-US" sz="2800" b="1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1268413"/>
            <a:ext cx="8361363" cy="4318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en" smtClean="0">
                <a:solidFill>
                  <a:schemeClr val="accent2"/>
                </a:solidFill>
              </a:rPr>
              <a:t>clinical picture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9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1006</Words>
  <Application>Microsoft Office PowerPoint</Application>
  <PresentationFormat>On-screen Show (4:3)</PresentationFormat>
  <Paragraphs>247</Paragraphs>
  <Slides>28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Default Design</vt:lpstr>
      <vt:lpstr>  Internal medicine  Myeloproliferative diseases  Chronic granulocytic leukemia  Full prof. Nebojša Anđelković  modern therapeutic approach</vt:lpstr>
      <vt:lpstr>CML pathogenesis</vt:lpstr>
      <vt:lpstr>PH chromosome and bcr-abl gene</vt:lpstr>
      <vt:lpstr>Ph chromosome and BCR-ABL gene</vt:lpstr>
      <vt:lpstr>Pathophysiological mechanisms</vt:lpstr>
      <vt:lpstr>Development of a leukemic clone</vt:lpstr>
      <vt:lpstr>Development of a leukemic clone</vt:lpstr>
      <vt:lpstr>Chronic granulocytic leukemia diagnosis</vt:lpstr>
      <vt:lpstr>clinical picture</vt:lpstr>
      <vt:lpstr>Blood test results</vt:lpstr>
      <vt:lpstr>HGL  peripheral blood smear</vt:lpstr>
      <vt:lpstr>Additional analyses</vt:lpstr>
      <vt:lpstr>Leukocyte alkaline phosphatase</vt:lpstr>
      <vt:lpstr>Cytogenetics</vt:lpstr>
      <vt:lpstr>genetic techniques (PCR)</vt:lpstr>
      <vt:lpstr>CML differential diagnosis</vt:lpstr>
      <vt:lpstr>Leukemoid reaction of the granulocytic type</vt:lpstr>
      <vt:lpstr>Differential diagnosis of CML and leukemoid reactions</vt:lpstr>
      <vt:lpstr>Differential diagnosis of  HGL and leukemoid reaction</vt:lpstr>
      <vt:lpstr>Leukemoid reaction</vt:lpstr>
      <vt:lpstr>Differential diagnosis </vt:lpstr>
      <vt:lpstr>Leukemoid reaction</vt:lpstr>
      <vt:lpstr>Leukemoid reaction </vt:lpstr>
      <vt:lpstr>PH positive Acute lymphoblastic leukemia</vt:lpstr>
      <vt:lpstr>Splenomegaly</vt:lpstr>
      <vt:lpstr>Therapeutic modalities</vt:lpstr>
      <vt:lpstr>Normal KIT signal</vt:lpstr>
      <vt:lpstr>Иматиниб месилат-механизам дејства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Zeljko</cp:lastModifiedBy>
  <cp:revision>25</cp:revision>
  <dcterms:created xsi:type="dcterms:W3CDTF">2007-04-23T19:01:08Z</dcterms:created>
  <dcterms:modified xsi:type="dcterms:W3CDTF">2024-02-18T18:47:39Z</dcterms:modified>
</cp:coreProperties>
</file>