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12" r:id="rId1"/>
    <p:sldMasterId id="2147484724" r:id="rId2"/>
  </p:sldMasterIdLst>
  <p:notesMasterIdLst>
    <p:notesMasterId r:id="rId34"/>
  </p:notesMasterIdLst>
  <p:sldIdLst>
    <p:sldId id="259" r:id="rId3"/>
    <p:sldId id="383" r:id="rId4"/>
    <p:sldId id="384" r:id="rId5"/>
    <p:sldId id="419" r:id="rId6"/>
    <p:sldId id="386" r:id="rId7"/>
    <p:sldId id="420" r:id="rId8"/>
    <p:sldId id="421" r:id="rId9"/>
    <p:sldId id="422" r:id="rId10"/>
    <p:sldId id="387" r:id="rId11"/>
    <p:sldId id="388" r:id="rId12"/>
    <p:sldId id="389" r:id="rId13"/>
    <p:sldId id="393" r:id="rId14"/>
    <p:sldId id="394" r:id="rId15"/>
    <p:sldId id="396" r:id="rId16"/>
    <p:sldId id="418" r:id="rId17"/>
    <p:sldId id="397" r:id="rId18"/>
    <p:sldId id="412" r:id="rId19"/>
    <p:sldId id="424" r:id="rId20"/>
    <p:sldId id="423" r:id="rId21"/>
    <p:sldId id="426" r:id="rId22"/>
    <p:sldId id="427" r:id="rId23"/>
    <p:sldId id="428" r:id="rId24"/>
    <p:sldId id="429" r:id="rId25"/>
    <p:sldId id="430" r:id="rId26"/>
    <p:sldId id="432" r:id="rId27"/>
    <p:sldId id="433" r:id="rId28"/>
    <p:sldId id="434" r:id="rId29"/>
    <p:sldId id="436" r:id="rId30"/>
    <p:sldId id="425" r:id="rId31"/>
    <p:sldId id="437" r:id="rId32"/>
    <p:sldId id="439" r:id="rId33"/>
  </p:sldIdLst>
  <p:sldSz cx="9144000" cy="6858000" type="screen4x3"/>
  <p:notesSz cx="6858000" cy="9144000"/>
  <p:defaultTextStyle>
    <a:defPPr>
      <a:defRPr lang="e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927" autoAdjust="0"/>
    <p:restoredTop sz="87744" autoAdjust="0"/>
  </p:normalViewPr>
  <p:slideViewPr>
    <p:cSldViewPr>
      <p:cViewPr varScale="1">
        <p:scale>
          <a:sx n="54" d="100"/>
          <a:sy n="54" d="100"/>
        </p:scale>
        <p:origin x="-126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xmlns="" id="{E2586D2E-6F39-7F47-AD4A-507EAB57A4ED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xmlns="" id="{43B0C0EA-8DCF-8E4B-A981-77FB3DC1768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>
            <a:extLst>
              <a:ext uri="{FF2B5EF4-FFF2-40B4-BE49-F238E27FC236}">
                <a16:creationId xmlns:a16="http://schemas.microsoft.com/office/drawing/2014/main" xmlns="" id="{8A337CB8-3BC0-C840-81F4-808BA5065CE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noProof="0"/>
              <a:t>Click to edit Master text styles</a:t>
            </a:r>
          </a:p>
          <a:p>
            <a:pPr lvl="1"/>
            <a:r>
              <a:rPr lang="x-none" noProof="0"/>
              <a:t>Second level</a:t>
            </a:r>
          </a:p>
          <a:p>
            <a:pPr lvl="2"/>
            <a:r>
              <a:rPr lang="x-none" noProof="0"/>
              <a:t>Third level</a:t>
            </a:r>
          </a:p>
          <a:p>
            <a:pPr lvl="3"/>
            <a:r>
              <a:rPr lang="x-none" noProof="0"/>
              <a:t>Fourth level</a:t>
            </a:r>
          </a:p>
          <a:p>
            <a:pPr lvl="4"/>
            <a:r>
              <a:rPr lang="x-none" noProof="0"/>
              <a:t>Fifth level</a:t>
            </a:r>
          </a:p>
        </p:txBody>
      </p:sp>
      <p:sp>
        <p:nvSpPr>
          <p:cNvPr id="11270" name="Rectangle 6">
            <a:extLst>
              <a:ext uri="{FF2B5EF4-FFF2-40B4-BE49-F238E27FC236}">
                <a16:creationId xmlns:a16="http://schemas.microsoft.com/office/drawing/2014/main" xmlns="" id="{9B0C21DD-2B9C-EF49-8AA4-AACEFDC6DF42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x-none"/>
          </a:p>
        </p:txBody>
      </p:sp>
      <p:sp>
        <p:nvSpPr>
          <p:cNvPr id="11271" name="Rectangle 7">
            <a:extLst>
              <a:ext uri="{FF2B5EF4-FFF2-40B4-BE49-F238E27FC236}">
                <a16:creationId xmlns:a16="http://schemas.microsoft.com/office/drawing/2014/main" xmlns="" id="{11E984A7-79B6-2648-A904-F939A23F5CD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2C905A50-7F2A-4520-BFAC-D162F14ECBE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01AD0CB-E26A-460E-A445-A83A5C5D107C}" type="slidenum">
              <a:rPr lang="en-US" altLang="en-US"/>
              <a:pPr/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3216DDB-3E28-430F-8F4C-FF4BB8245572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10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ED2BB3A-8691-4EB5-9242-C1F4B304849B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11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0BAD7AD-381C-4D6A-BAF7-D2C239A91021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12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3A0882F-3E7B-4F11-8DFF-172791EE1CD9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13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471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73634A0-C5A2-42DD-A7E3-619C7F9BCF3F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14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A5D828-E3D6-4382-8090-4293BF45F3B2}" type="slidenum">
              <a:rPr lang="en-US" altLang="en-US"/>
              <a:pPr/>
              <a:t>15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5752367-4395-4C75-98C8-5C3FAAE461BD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16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8C7DA0E-0846-4DCD-BD98-D3BD50B72967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17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573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61D23B7-8041-4279-9BB5-87F8F0CB6A2D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18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charset="0"/>
              <a:cs typeface="Arial" charset="0"/>
            </a:endParaRPr>
          </a:p>
        </p:txBody>
      </p:sp>
      <p:sp>
        <p:nvSpPr>
          <p:cNvPr id="593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CB0FB41-DE22-4B32-B896-235B78EA8738}" type="slidenum">
              <a:rPr lang="en-US" altLang="en-US"/>
              <a:pPr/>
              <a:t>19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DC833A-5E10-4800-8BD8-53D548F3B5AF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2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6144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5E83A94-8C12-4D34-9528-4298465B39A7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20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6349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7DF630D-ED27-4F24-B53A-67B2A015070C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21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6553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A2A2BFB-74D6-4216-AA43-288ABFAD7084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22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675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ACE808C-52C6-42A6-8C99-65F856EB2590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23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72F41BD-B398-4925-A26B-9D28E56FD084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24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7168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644A52-8F58-4878-B9E7-0C4C7ADD4F54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25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7373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67FA831-346F-4E5B-B707-9E6197C564DD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26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charset="0"/>
              <a:cs typeface="Arial" charset="0"/>
            </a:endParaRPr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96B25AB-4184-4D3E-8F77-3C92A857080D}" type="slidenum">
              <a:rPr lang="en-US" altLang="en-US"/>
              <a:pPr/>
              <a:t>27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FC1CAA5-6C33-4528-BA3B-29DF66137E9B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28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798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A784714-EECB-476F-B0B7-E8D9FCED65A4}" type="slidenum">
              <a:rPr lang="en-US" altLang="en-US"/>
              <a:pPr/>
              <a:t>29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0E27646-7E1B-4901-8510-92B0DBFBC504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3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F4585DC-6DAD-48C9-900A-E2F97C4201D0}" type="slidenum">
              <a:rPr lang="en-US" altLang="en-US"/>
              <a:pPr/>
              <a:t>30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>
              <a:latin typeface="Arial" charset="0"/>
              <a:cs typeface="Arial" charset="0"/>
            </a:endParaRPr>
          </a:p>
        </p:txBody>
      </p:sp>
      <p:sp>
        <p:nvSpPr>
          <p:cNvPr id="839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F4864CC-FFAC-4ADB-AC2D-145DBC6CABE7}" type="slidenum">
              <a:rPr lang="en-US" altLang="en-US"/>
              <a:pPr/>
              <a:t>31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2D240B2-34B8-473E-9244-E6F0AEAA6281}" type="slidenum">
              <a:rPr lang="en-US" altLang="en-US"/>
              <a:pPr/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27A28E9-4860-4B33-AE56-BC9E1830F0C7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5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77197BE-000C-4B53-BA58-C83FA12CC503}" type="slidenum">
              <a:rPr lang="en-US" altLang="en-US"/>
              <a:pPr/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0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3277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7226388-DEC9-48C9-BC2B-68CA008AC808}" type="slidenum">
              <a:rPr lang="en-US" altLang="en-US"/>
              <a:pPr/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380775E-A9A6-43E1-9D83-ED1AB10448F7}" type="slidenum">
              <a:rPr lang="en-US" altLang="en-US"/>
              <a:pPr/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charset="0"/>
              <a:cs typeface="Arial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F1E7FEE-728E-4B96-B28A-84F01FB27674}" type="slidenum">
              <a:rPr lang="en-GB" altLang="en-US" b="1">
                <a:solidFill>
                  <a:schemeClr val="bg1"/>
                </a:solidFill>
                <a:latin typeface="Humnst777 BT" pitchFamily="34" charset="0"/>
              </a:rPr>
              <a:pPr/>
              <a:t>9</a:t>
            </a:fld>
            <a:endParaRPr lang="en-GB" altLang="en-US" b="1">
              <a:solidFill>
                <a:schemeClr val="bg1"/>
              </a:solidFill>
              <a:latin typeface="Humnst777 BT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8C74ED-7D44-407D-8B06-DA97BD577BCB}" type="datetimeFigureOut">
              <a:rPr lang="en-US" altLang="en-US" smtClean="0"/>
              <a:pPr>
                <a:defRPr/>
              </a:pPr>
              <a:t>2/18/2024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53BA-C290-47B4-A1E4-5EA11313F19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A9229B-12BA-4F3F-A13B-508FB6C98384}" type="datetimeFigureOut">
              <a:rPr lang="en-US" altLang="en-US" smtClean="0"/>
              <a:pPr>
                <a:defRPr/>
              </a:pPr>
              <a:t>2/18/2024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328-C395-445E-B07D-68350759CD5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63F270A-1108-4D8C-B458-83517F70366A}" type="datetimeFigureOut">
              <a:rPr lang="en-US" altLang="en-US" smtClean="0"/>
              <a:pPr>
                <a:defRPr/>
              </a:pPr>
              <a:t>2/18/2024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2741B5-4243-4DC7-A23F-17A5C30B3C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B43030-8FB3-4EC0-8FA8-62C31391019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17626-8C80-45BF-9B0F-5B8417B4F7C5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ACCA-09A1-43A1-AB50-AADCF758B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17626-8C80-45BF-9B0F-5B8417B4F7C5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ACCA-09A1-43A1-AB50-AADCF758B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17626-8C80-45BF-9B0F-5B8417B4F7C5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ACCA-09A1-43A1-AB50-AADCF758B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17626-8C80-45BF-9B0F-5B8417B4F7C5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ACCA-09A1-43A1-AB50-AADCF758B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17626-8C80-45BF-9B0F-5B8417B4F7C5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ACCA-09A1-43A1-AB50-AADCF758B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F0FBA22-973E-418C-8790-2482B412F948}" type="datetimeFigureOut">
              <a:rPr lang="en-US" smtClean="0"/>
              <a:pPr>
                <a:defRPr/>
              </a:pPr>
              <a:t>2/18/2024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99BA17-83F8-4B1D-A9F9-EB8472C54D9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17626-8C80-45BF-9B0F-5B8417B4F7C5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ACCA-09A1-43A1-AB50-AADCF758B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C8A111-6315-46B9-AC7E-9FF47D677FB5}" type="datetimeFigureOut">
              <a:rPr lang="en-US" altLang="en-US" smtClean="0"/>
              <a:pPr>
                <a:defRPr/>
              </a:pPr>
              <a:t>2/18/2024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C47E-1D54-4466-859F-DF650599D2E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17626-8C80-45BF-9B0F-5B8417B4F7C5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ACCA-09A1-43A1-AB50-AADCF758B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17626-8C80-45BF-9B0F-5B8417B4F7C5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ACCA-09A1-43A1-AB50-AADCF758B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417626-8C80-45BF-9B0F-5B8417B4F7C5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FEACCA-09A1-43A1-AB50-AADCF758B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A3F8CF-C064-4ED2-A95F-C1B766DA2282}" type="datetimeFigureOut">
              <a:rPr lang="en-US" altLang="en-US" smtClean="0"/>
              <a:pPr>
                <a:defRPr/>
              </a:pPr>
              <a:t>2/18/2024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5D300-7C2A-4CE9-A769-20C8A29B92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6360A9-8DC2-40C4-8B99-4F931B24300B}" type="datetimeFigureOut">
              <a:rPr lang="en-US" altLang="en-US" smtClean="0"/>
              <a:pPr>
                <a:defRPr/>
              </a:pPr>
              <a:t>2/18/2024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994E36-1347-4808-B0A3-9D1864A59C0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61A1701-AE3D-4A21-AF31-64D315A66C14}" type="datetimeFigureOut">
              <a:rPr lang="en-US" altLang="en-US" smtClean="0"/>
              <a:pPr>
                <a:defRPr/>
              </a:pPr>
              <a:t>2/18/2024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1B9519-3DA2-4100-94EB-6CC8A27221F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648E2A-AD47-4EFA-BCE7-B080AA008718}" type="datetimeFigureOut">
              <a:rPr lang="en-US" altLang="en-US" smtClean="0"/>
              <a:pPr>
                <a:defRPr/>
              </a:pPr>
              <a:t>2/18/2024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75AFF5-95DC-40EC-9B31-6AAD0E4F03D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63D8BA1-B8E8-4D6B-8F02-BDB3645CAB36}" type="datetimeFigureOut">
              <a:rPr lang="en-US" altLang="en-US" smtClean="0"/>
              <a:pPr>
                <a:defRPr/>
              </a:pPr>
              <a:t>2/18/2024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E40B1-4975-46DD-B647-3C6DEB357BA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C213E2A-B6E6-4CFB-A2FC-200E8BD4EFAB}" type="datetimeFigureOut">
              <a:rPr lang="en-US" altLang="en-US" smtClean="0"/>
              <a:pPr>
                <a:defRPr/>
              </a:pPr>
              <a:t>2/18/2024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7B779-B736-4E5B-8772-03D7BDC7E99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5844FE-9CB1-43F4-A6B5-33344B718F15}" type="datetimeFigureOut">
              <a:rPr lang="en-US" altLang="en-US" smtClean="0"/>
              <a:pPr>
                <a:defRPr/>
              </a:pPr>
              <a:t>2/18/2024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60AB2-7226-4BE6-BC9D-FAB9B19FBD2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3C8C378-2727-4D19-AD7C-A9A5948B3048}" type="datetimeFigureOut">
              <a:rPr lang="en-US" altLang="en-US" smtClean="0"/>
              <a:pPr>
                <a:defRPr/>
              </a:pPr>
              <a:t>2/18/2024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90630B-5977-434C-9D36-E507BBC2DF9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13" r:id="rId1"/>
    <p:sldLayoutId id="2147484714" r:id="rId2"/>
    <p:sldLayoutId id="2147484715" r:id="rId3"/>
    <p:sldLayoutId id="2147484716" r:id="rId4"/>
    <p:sldLayoutId id="2147484717" r:id="rId5"/>
    <p:sldLayoutId id="2147484718" r:id="rId6"/>
    <p:sldLayoutId id="2147484719" r:id="rId7"/>
    <p:sldLayoutId id="2147484720" r:id="rId8"/>
    <p:sldLayoutId id="2147484721" r:id="rId9"/>
    <p:sldLayoutId id="2147484722" r:id="rId10"/>
    <p:sldLayoutId id="21474847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17626-8C80-45BF-9B0F-5B8417B4F7C5}" type="datetimeFigureOut">
              <a:rPr lang="en-US" smtClean="0"/>
              <a:pPr/>
              <a:t>2/18/2024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EACCA-09A1-43A1-AB50-AADCF758B4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25" r:id="rId1"/>
    <p:sldLayoutId id="2147484726" r:id="rId2"/>
    <p:sldLayoutId id="2147484727" r:id="rId3"/>
    <p:sldLayoutId id="2147484728" r:id="rId4"/>
    <p:sldLayoutId id="2147484729" r:id="rId5"/>
    <p:sldLayoutId id="2147484730" r:id="rId6"/>
    <p:sldLayoutId id="2147484731" r:id="rId7"/>
    <p:sldLayoutId id="2147484732" r:id="rId8"/>
    <p:sldLayoutId id="2147484733" r:id="rId9"/>
    <p:sldLayoutId id="2147484734" r:id="rId10"/>
    <p:sldLayoutId id="21474847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77800" y="-190500"/>
            <a:ext cx="2184400" cy="7442200"/>
          </a:xfrm>
          <a:prstGeom prst="rect">
            <a:avLst/>
          </a:prstGeom>
          <a:noFill/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xmlns="" id="{5BAAD08F-58F1-4D43-8075-CF335DFBBADF}"/>
              </a:ext>
            </a:extLst>
          </p:cNvPr>
          <p:cNvSpPr txBox="1">
            <a:spLocks/>
          </p:cNvSpPr>
          <p:nvPr/>
        </p:nvSpPr>
        <p:spPr bwMode="auto">
          <a:xfrm>
            <a:off x="2268538" y="2133600"/>
            <a:ext cx="5975350" cy="317976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b"/>
          <a:lstStyle>
            <a:lvl1pPr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" alt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nst777 Blk BT" panose="020B0803030504030204" pitchFamily="34" charset="0"/>
              </a:rPr>
              <a:t>Aplastic anemia: novelties in biology, pathophysiology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" altLang="en-US" sz="4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nst777 Blk BT" panose="020B0803030504030204" pitchFamily="34" charset="0"/>
              </a:rPr>
              <a:t>and </a:t>
            </a:r>
            <a:r>
              <a:rPr lang="en" altLang="en-US" sz="4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nst777 Blk BT" panose="020B0803030504030204" pitchFamily="34" charset="0"/>
              </a:rPr>
              <a:t>treatment</a:t>
            </a: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endParaRPr lang="en" altLang="en-US" sz="44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umnst777 Blk BT" panose="020B0803030504030204" pitchFamily="34" charset="0"/>
            </a:endParaRPr>
          </a:p>
          <a:p>
            <a:pPr>
              <a:lnSpc>
                <a:spcPct val="110000"/>
              </a:lnSpc>
              <a:spcBef>
                <a:spcPct val="20000"/>
              </a:spcBef>
              <a:defRPr/>
            </a:pPr>
            <a:r>
              <a:rPr lang="en" alt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nst777 Blk BT" panose="020B0803030504030204" pitchFamily="34" charset="0"/>
              </a:rPr>
              <a:t>Full prof. Neboj</a:t>
            </a:r>
            <a:r>
              <a:rPr lang="sr-Latn-RS" alt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umnst777 Blk BT" panose="020B0803030504030204" pitchFamily="34" charset="0"/>
              </a:rPr>
              <a:t>ša Anđelković</a:t>
            </a:r>
            <a:endParaRPr lang="en-US" altLang="en-US" sz="2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umnst777 Blk BT" panose="020B0803030504030204" pitchFamily="34" charset="0"/>
            </a:endParaRP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xmlns="" id="{06E9485C-287D-AD43-8E00-7FA27B2FD564}"/>
              </a:ext>
            </a:extLst>
          </p:cNvPr>
          <p:cNvSpPr txBox="1">
            <a:spLocks/>
          </p:cNvSpPr>
          <p:nvPr/>
        </p:nvSpPr>
        <p:spPr bwMode="auto">
          <a:xfrm>
            <a:off x="6084888" y="5313363"/>
            <a:ext cx="2447925" cy="5048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SzPct val="120000"/>
              <a:buFont typeface="Wingdings" panose="05000000000000000000" pitchFamily="2" charset="2"/>
              <a:buNone/>
              <a:defRPr/>
            </a:pPr>
            <a:endParaRPr lang="en-US" sz="1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4"/>
          <p:cNvPicPr>
            <a:picLocks noChangeAspect="1"/>
          </p:cNvPicPr>
          <p:nvPr/>
        </p:nvPicPr>
        <p:blipFill>
          <a:blip r:embed="rId3" cstate="print"/>
          <a:srcRect b="22887"/>
          <a:stretch>
            <a:fillRect/>
          </a:stretch>
        </p:blipFill>
        <p:spPr bwMode="auto">
          <a:xfrm>
            <a:off x="1835150" y="1773238"/>
            <a:ext cx="5316538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Box 5">
            <a:extLst>
              <a:ext uri="{FF2B5EF4-FFF2-40B4-BE49-F238E27FC236}">
                <a16:creationId xmlns:a16="http://schemas.microsoft.com/office/drawing/2014/main" xmlns="" id="{B0047458-03CB-E747-8DE1-4757D8472C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052513"/>
            <a:ext cx="7777163" cy="46196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defRPr/>
            </a:pPr>
            <a:r>
              <a:rPr lang="en" alt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Schematic representation of </a:t>
            </a:r>
            <a:r>
              <a:rPr lang="en" alt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HSC </a:t>
            </a:r>
            <a:r>
              <a:rPr lang="en" alt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in the "niche"*</a:t>
            </a:r>
            <a:endParaRPr lang="en-GB" alt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37891" name="TextBox 1"/>
          <p:cNvSpPr txBox="1">
            <a:spLocks noChangeArrowheads="1"/>
          </p:cNvSpPr>
          <p:nvPr/>
        </p:nvSpPr>
        <p:spPr bwMode="auto">
          <a:xfrm>
            <a:off x="7019925" y="6607175"/>
            <a:ext cx="15049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solidFill>
                  <a:srgbClr val="000000"/>
                </a:solidFill>
                <a:latin typeface="Calibri" pitchFamily="34" charset="0"/>
              </a:rPr>
              <a:t>*Hematology 2014; 71-6 .</a:t>
            </a:r>
          </a:p>
        </p:txBody>
      </p:sp>
      <p:sp>
        <p:nvSpPr>
          <p:cNvPr id="37892" name="TextBox 1"/>
          <p:cNvSpPr txBox="1">
            <a:spLocks noChangeArrowheads="1"/>
          </p:cNvSpPr>
          <p:nvPr/>
        </p:nvSpPr>
        <p:spPr bwMode="auto">
          <a:xfrm>
            <a:off x="546100" y="6165850"/>
            <a:ext cx="82819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" altLang="en-US" sz="1200" dirty="0">
                <a:solidFill>
                  <a:srgbClr val="000000"/>
                </a:solidFill>
                <a:latin typeface="Calibri" pitchFamily="34" charset="0"/>
              </a:rPr>
              <a:t>The role of the HSC microenvironment in </a:t>
            </a:r>
            <a:r>
              <a:rPr lang="en" altLang="en-US" sz="1200" dirty="0" smtClean="0">
                <a:solidFill>
                  <a:srgbClr val="000000"/>
                </a:solidFill>
                <a:latin typeface="Calibri" pitchFamily="34" charset="0"/>
              </a:rPr>
              <a:t>bone marrow </a:t>
            </a:r>
            <a:r>
              <a:rPr lang="en" altLang="en-US" sz="1200" dirty="0">
                <a:solidFill>
                  <a:srgbClr val="000000"/>
                </a:solidFill>
                <a:latin typeface="Calibri" pitchFamily="34" charset="0"/>
              </a:rPr>
              <a:t>(mesenchymal stem/progenitor cells - MSPC) is supportive (maintenance and homing of HSC) under normal conditions (p eric i t i - PC , macrophages - Mo, endothelium no cells - EC , T cells _ – T and osteoblast and – OB ). </a:t>
            </a:r>
            <a:r>
              <a:rPr lang="en" altLang="en-US" sz="1200" dirty="0" smtClean="0">
                <a:solidFill>
                  <a:srgbClr val="000000"/>
                </a:solidFill>
                <a:latin typeface="Calibri" pitchFamily="34" charset="0"/>
              </a:rPr>
              <a:t>Adipocyte </a:t>
            </a:r>
            <a:r>
              <a:rPr lang="en" altLang="en-US" sz="1200" dirty="0">
                <a:solidFill>
                  <a:srgbClr val="000000"/>
                </a:solidFill>
                <a:latin typeface="Calibri" pitchFamily="34" charset="0"/>
              </a:rPr>
              <a:t>(AC) act as an inhibitor no.</a:t>
            </a:r>
            <a:endParaRPr lang="en-US" altLang="en-US" sz="1200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12C532A-DC85-4C48-9B0B-F051EC3E638B}"/>
              </a:ext>
            </a:extLst>
          </p:cNvPr>
          <p:cNvSpPr txBox="1"/>
          <p:nvPr/>
        </p:nvSpPr>
        <p:spPr>
          <a:xfrm>
            <a:off x="539750" y="1052513"/>
            <a:ext cx="7345363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eaLnBrk="1" hangingPunct="1">
              <a:defRPr/>
            </a:pPr>
            <a:r>
              <a:rPr lang="e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Immunomodulatory functions of MSPC in </a:t>
            </a:r>
            <a:r>
              <a:rPr lang="en" alt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bone marrow*</a:t>
            </a:r>
            <a:endParaRPr lang="en-US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9938" name="Picture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773238"/>
            <a:ext cx="5827713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Box 1"/>
          <p:cNvSpPr txBox="1">
            <a:spLocks noChangeArrowheads="1"/>
          </p:cNvSpPr>
          <p:nvPr/>
        </p:nvSpPr>
        <p:spPr bwMode="auto">
          <a:xfrm>
            <a:off x="7172325" y="6164263"/>
            <a:ext cx="14049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solidFill>
                  <a:srgbClr val="000000"/>
                </a:solidFill>
                <a:latin typeface="Calibri" pitchFamily="34" charset="0"/>
              </a:rPr>
              <a:t>*ARI 2013; 31: 285-316</a:t>
            </a:r>
            <a:endParaRPr lang="en-US" altLang="en-US" sz="1000" i="1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>
            <a:extLst>
              <a:ext uri="{FF2B5EF4-FFF2-40B4-BE49-F238E27FC236}">
                <a16:creationId xmlns:a16="http://schemas.microsoft.com/office/drawing/2014/main" xmlns="" id="{2A615512-3B92-DF45-A7A7-D22A5CDF96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738" y="981075"/>
            <a:ext cx="8037512" cy="493713"/>
          </a:xfrm>
        </p:spPr>
        <p:txBody>
          <a:bodyPr/>
          <a:lstStyle/>
          <a:p>
            <a:pPr>
              <a:defRPr/>
            </a:pPr>
            <a:r>
              <a:rPr lang="e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Cytokines and chemokines produced by MSCs</a:t>
            </a:r>
            <a:endParaRPr lang="en-GB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915" name="Content Placeholder 2">
            <a:extLst>
              <a:ext uri="{FF2B5EF4-FFF2-40B4-BE49-F238E27FC236}">
                <a16:creationId xmlns:a16="http://schemas.microsoft.com/office/drawing/2014/main" xmlns="" id="{C453D82B-DF81-3E4F-A526-13BE750747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66738" y="1700213"/>
            <a:ext cx="4221162" cy="42672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e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Cytokines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SCF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Flt3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TPO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SDF-1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TGF- β</a:t>
            </a:r>
            <a:endParaRPr lang="sr-Latn-CS" altLang="en-US" sz="2000" dirty="0">
              <a:solidFill>
                <a:srgbClr val="002060"/>
              </a:solidFill>
            </a:endParaRP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LIF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IL-1, 6, 7, 8, 11, 12, 14, 15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GM.CSF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M-CSF</a:t>
            </a:r>
            <a:endParaRPr lang="en-GB" altLang="en-US" sz="2000" dirty="0">
              <a:solidFill>
                <a:srgbClr val="002060"/>
              </a:solidFill>
            </a:endParaRPr>
          </a:p>
        </p:txBody>
      </p:sp>
      <p:sp>
        <p:nvSpPr>
          <p:cNvPr id="38916" name="Content Placeholder 3">
            <a:extLst>
              <a:ext uri="{FF2B5EF4-FFF2-40B4-BE49-F238E27FC236}">
                <a16:creationId xmlns:a16="http://schemas.microsoft.com/office/drawing/2014/main" xmlns="" id="{71F593E1-FE71-AD40-B27C-3FF1C1F2EA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30788" y="1733550"/>
            <a:ext cx="4113212" cy="426720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en" altLang="en-US" sz="2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Chemokines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CCL1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CCL3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CCL4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CCL5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CCL7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CCL20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CCL26</a:t>
            </a:r>
          </a:p>
          <a:p>
            <a:pPr>
              <a:spcBef>
                <a:spcPts val="1200"/>
              </a:spcBef>
              <a:buFont typeface="Wingdings" pitchFamily="2" charset="2"/>
              <a:buChar char="§"/>
              <a:defRPr/>
            </a:pPr>
            <a:r>
              <a:rPr lang="en" altLang="en-US" sz="2000" dirty="0">
                <a:solidFill>
                  <a:srgbClr val="002060"/>
                </a:solidFill>
              </a:rPr>
              <a:t>CXCL1, 2, 5, 8, 10, 11, 12</a:t>
            </a:r>
            <a:endParaRPr lang="en-GB" altLang="en-US" sz="2000" dirty="0">
              <a:solidFill>
                <a:srgbClr val="00206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0C02F617-4A11-DA41-BDF2-E2B7AB71391C}"/>
              </a:ext>
            </a:extLst>
          </p:cNvPr>
          <p:cNvSpPr/>
          <p:nvPr/>
        </p:nvSpPr>
        <p:spPr>
          <a:xfrm>
            <a:off x="6521450" y="6259513"/>
            <a:ext cx="2082800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" sz="1000" i="1" dirty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+mj-cs"/>
              </a:rPr>
              <a:t>Clin Dev Immunol 2013; 2013: 1-10.</a:t>
            </a:r>
            <a:endParaRPr lang="en-GB" sz="1000" i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1">
            <a:extLst>
              <a:ext uri="{FF2B5EF4-FFF2-40B4-BE49-F238E27FC236}">
                <a16:creationId xmlns:a16="http://schemas.microsoft.com/office/drawing/2014/main" xmlns="" id="{DD97C4E7-1513-BA40-94E2-0589BC779B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052513"/>
            <a:ext cx="8513763" cy="493712"/>
          </a:xfrm>
        </p:spPr>
        <p:txBody>
          <a:bodyPr/>
          <a:lstStyle/>
          <a:p>
            <a:pPr>
              <a:defRPr/>
            </a:pPr>
            <a:r>
              <a:rPr lang="e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 of MSPC on different immune cells</a:t>
            </a:r>
            <a:endParaRPr lang="en-GB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4034" name="Text Placeholder 2"/>
          <p:cNvSpPr>
            <a:spLocks noGrp="1" noChangeArrowheads="1"/>
          </p:cNvSpPr>
          <p:nvPr>
            <p:ph type="body" idx="1"/>
          </p:nvPr>
        </p:nvSpPr>
        <p:spPr>
          <a:xfrm>
            <a:off x="555625" y="2047875"/>
            <a:ext cx="3868738" cy="444500"/>
          </a:xfrm>
        </p:spPr>
        <p:txBody>
          <a:bodyPr>
            <a:normAutofit lnSpcReduction="10000"/>
          </a:bodyPr>
          <a:lstStyle/>
          <a:p>
            <a:r>
              <a:rPr lang="en" altLang="en-US" smtClean="0">
                <a:solidFill>
                  <a:srgbClr val="002060"/>
                </a:solidFill>
              </a:rPr>
              <a:t>Cell type</a:t>
            </a:r>
            <a:endParaRPr lang="en-GB" altLang="en-US" smtClean="0">
              <a:solidFill>
                <a:srgbClr val="002060"/>
              </a:solidFill>
            </a:endParaRPr>
          </a:p>
        </p:txBody>
      </p:sp>
      <p:sp>
        <p:nvSpPr>
          <p:cNvPr id="44035" name="Content Placeholder 3"/>
          <p:cNvSpPr>
            <a:spLocks noGrp="1" noChangeArrowheads="1"/>
          </p:cNvSpPr>
          <p:nvPr>
            <p:ph sz="half" idx="2"/>
          </p:nvPr>
        </p:nvSpPr>
        <p:spPr>
          <a:xfrm>
            <a:off x="555625" y="2646363"/>
            <a:ext cx="3868738" cy="2651125"/>
          </a:xfrm>
        </p:spPr>
        <p:txBody>
          <a:bodyPr>
            <a:normAutofit fontScale="92500" lnSpcReduction="20000"/>
          </a:bodyPr>
          <a:lstStyle/>
          <a:p>
            <a:pPr marL="296863" indent="-296863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400" b="1" smtClean="0">
                <a:solidFill>
                  <a:srgbClr val="002060"/>
                </a:solidFill>
                <a:latin typeface="Calibri" pitchFamily="34" charset="0"/>
              </a:rPr>
              <a:t>T cells</a:t>
            </a:r>
          </a:p>
          <a:p>
            <a:pPr marL="296863" indent="-296863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400" b="1" smtClean="0">
                <a:solidFill>
                  <a:srgbClr val="002060"/>
                </a:solidFill>
                <a:latin typeface="Calibri" pitchFamily="34" charset="0"/>
              </a:rPr>
              <a:t>B cells</a:t>
            </a:r>
          </a:p>
          <a:p>
            <a:pPr marL="296863" indent="-296863">
              <a:spcBef>
                <a:spcPts val="1800"/>
              </a:spcBef>
              <a:buFont typeface="Wingdings" pitchFamily="2" charset="2"/>
              <a:buChar char="§"/>
            </a:pPr>
            <a:endParaRPr lang="sr-Latn-CS" altLang="en-US" sz="700" b="1" smtClean="0">
              <a:solidFill>
                <a:srgbClr val="002060"/>
              </a:solidFill>
              <a:latin typeface="Calibri" pitchFamily="34" charset="0"/>
            </a:endParaRPr>
          </a:p>
          <a:p>
            <a:pPr marL="296863" indent="-296863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400" b="1" smtClean="0">
                <a:solidFill>
                  <a:srgbClr val="002060"/>
                </a:solidFill>
                <a:latin typeface="Calibri" pitchFamily="34" charset="0"/>
              </a:rPr>
              <a:t>NK cells</a:t>
            </a:r>
          </a:p>
          <a:p>
            <a:pPr marL="296863" indent="-296863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400" b="1" smtClean="0">
                <a:solidFill>
                  <a:srgbClr val="002060"/>
                </a:solidFill>
                <a:latin typeface="Calibri" pitchFamily="34" charset="0"/>
              </a:rPr>
              <a:t>DĆ</a:t>
            </a:r>
          </a:p>
          <a:p>
            <a:pPr marL="296863" indent="-296863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400" b="1" smtClean="0">
                <a:solidFill>
                  <a:srgbClr val="002060"/>
                </a:solidFill>
                <a:latin typeface="Calibri" pitchFamily="34" charset="0"/>
              </a:rPr>
              <a:t>Treg</a:t>
            </a:r>
            <a:endParaRPr lang="en-GB" altLang="en-US" sz="2400" b="1" smtClean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44036" name="Text Placeholder 4"/>
          <p:cNvSpPr>
            <a:spLocks noGrp="1" noChangeArrowheads="1"/>
          </p:cNvSpPr>
          <p:nvPr>
            <p:ph type="body" sz="quarter" idx="3"/>
          </p:nvPr>
        </p:nvSpPr>
        <p:spPr>
          <a:xfrm>
            <a:off x="2852738" y="2047875"/>
            <a:ext cx="3887787" cy="444500"/>
          </a:xfrm>
        </p:spPr>
        <p:txBody>
          <a:bodyPr>
            <a:normAutofit lnSpcReduction="10000"/>
          </a:bodyPr>
          <a:lstStyle/>
          <a:p>
            <a:r>
              <a:rPr lang="en" altLang="en-US" smtClean="0">
                <a:solidFill>
                  <a:srgbClr val="002060"/>
                </a:solidFill>
              </a:rPr>
              <a:t>Action of MSPC</a:t>
            </a:r>
            <a:endParaRPr lang="en-GB" altLang="en-US" smtClean="0">
              <a:solidFill>
                <a:srgbClr val="002060"/>
              </a:solidFill>
            </a:endParaRPr>
          </a:p>
        </p:txBody>
      </p:sp>
      <p:sp>
        <p:nvSpPr>
          <p:cNvPr id="44037" name="Content Placeholder 5"/>
          <p:cNvSpPr>
            <a:spLocks noGrp="1" noChangeArrowheads="1"/>
          </p:cNvSpPr>
          <p:nvPr>
            <p:ph sz="quarter" idx="4"/>
          </p:nvPr>
        </p:nvSpPr>
        <p:spPr>
          <a:xfrm>
            <a:off x="2700338" y="2636838"/>
            <a:ext cx="5975350" cy="3684587"/>
          </a:xfrm>
        </p:spPr>
        <p:txBody>
          <a:bodyPr>
            <a:normAutofit/>
          </a:bodyPr>
          <a:lstStyle/>
          <a:p>
            <a:pPr marL="236538" indent="-236538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400" b="1" dirty="0" smtClean="0">
                <a:solidFill>
                  <a:srgbClr val="002060"/>
                </a:solidFill>
                <a:latin typeface="Calibri" pitchFamily="34" charset="0"/>
              </a:rPr>
              <a:t>Inhibition of proliferation/activation of T lymphocytes</a:t>
            </a:r>
          </a:p>
          <a:p>
            <a:pPr marL="236538" indent="-236538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400" b="1" dirty="0" smtClean="0">
                <a:solidFill>
                  <a:srgbClr val="002060"/>
                </a:solidFill>
                <a:latin typeface="Calibri" pitchFamily="34" charset="0"/>
              </a:rPr>
              <a:t>Inhibition of B lymphocyte proliferation/maturation and antibody secretion</a:t>
            </a:r>
          </a:p>
          <a:p>
            <a:pPr marL="236538" indent="-236538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400" b="1" dirty="0" smtClean="0">
                <a:solidFill>
                  <a:srgbClr val="002060"/>
                </a:solidFill>
                <a:latin typeface="Calibri" pitchFamily="34" charset="0"/>
              </a:rPr>
              <a:t>Inhibition of NK proliferation/function</a:t>
            </a:r>
          </a:p>
          <a:p>
            <a:pPr marL="236538" indent="-236538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400" b="1" dirty="0" smtClean="0">
                <a:solidFill>
                  <a:srgbClr val="002060"/>
                </a:solidFill>
                <a:latin typeface="Calibri" pitchFamily="34" charset="0"/>
              </a:rPr>
              <a:t>Graduation promotion and Treg function</a:t>
            </a:r>
            <a:endParaRPr lang="en-GB" altLang="en-US" sz="2400" b="1" dirty="0" smtClean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2564504-2239-F24D-9A4B-49C15357D179}"/>
              </a:ext>
            </a:extLst>
          </p:cNvPr>
          <p:cNvSpPr/>
          <p:nvPr/>
        </p:nvSpPr>
        <p:spPr>
          <a:xfrm>
            <a:off x="6450013" y="6199188"/>
            <a:ext cx="2225675" cy="2460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" sz="1000" i="1" dirty="0">
                <a:solidFill>
                  <a:prstClr val="black"/>
                </a:solidFill>
                <a:latin typeface="Calibri" panose="020F0502020204030204" pitchFamily="34" charset="0"/>
                <a:ea typeface="+mj-ea"/>
                <a:cs typeface="+mj-cs"/>
              </a:rPr>
              <a:t>Clin Dev Immunol 2013; 2013: 1-10.</a:t>
            </a:r>
            <a:endParaRPr lang="en-GB" sz="1000" i="1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21A52003-7233-E14F-A3DB-9CF15A2A5F14}"/>
              </a:ext>
            </a:extLst>
          </p:cNvPr>
          <p:cNvGraphicFramePr>
            <a:graphicFrameLocks noGrp="1"/>
          </p:cNvGraphicFramePr>
          <p:nvPr/>
        </p:nvGraphicFramePr>
        <p:xfrm>
          <a:off x="395288" y="1900238"/>
          <a:ext cx="8459786" cy="4114803"/>
        </p:xfrm>
        <a:graphic>
          <a:graphicData uri="http://schemas.openxmlformats.org/drawingml/2006/table">
            <a:tbl>
              <a:tblPr/>
              <a:tblGrid>
                <a:gridCol w="648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042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4531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7011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3247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9014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7718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422782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Cytokines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Receptor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PB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BM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Cell sources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After treatment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References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6083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IFN- γ</a:t>
                      </a:r>
                      <a:endParaRPr lang="en-US" sz="12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Thl,CD8+T cells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[37,38,41,48-51]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TNF-a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CD4+, CD8+ T cells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[50,51,56-60]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IL-1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Monocytes, endothelial cells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[62-64]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IL-2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Normal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Activated</a:t>
                      </a:r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T </a:t>
                      </a:r>
                      <a:r>
                        <a:rPr lang="en" sz="12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cells</a:t>
                      </a:r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. </a:t>
                      </a:r>
                      <a:r>
                        <a:rPr lang="en" sz="12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DCs</a:t>
                      </a:r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. monocytes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[68,69]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8892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IL-3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PBMNC. stromal cells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[57,58,65,66]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IL-4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Normal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Normal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 cells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[41]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IL-6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BMNC, PBMNC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[64,66,71,76-78]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IL-8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BMNC, PBMNC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[70,71]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IL-10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Normal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Normal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 cells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[41,68]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IL-11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PBMNC. stromal cells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[67]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IL-12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Normal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BMNC, PBMNC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[72]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IL-15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Stromal cells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[73,74]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IL-17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BMNC, PBMNC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[70]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IL-23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Normal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BMNC, PBMNC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[72]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MlP-la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PBMNC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[62,63,70,107]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14451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TGF-0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Stromal cells, lymphocytes</a:t>
                      </a:r>
                    </a:p>
                  </a:txBody>
                  <a:tcPr marL="64524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258091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[62,63,108,109]</a:t>
                      </a:r>
                    </a:p>
                  </a:txBody>
                  <a:tcPr marL="193569" marR="5378" marT="537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94732">
                <a:tc gridSpan="4">
                  <a:txBody>
                    <a:bodyPr/>
                    <a:lstStyle/>
                    <a:p>
                      <a:pPr algn="l" fontAlgn="t"/>
                      <a:endParaRPr lang="en-US" sz="1000" b="1" i="1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0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     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0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378" marR="5378" marT="5376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</a:tbl>
          </a:graphicData>
        </a:graphic>
      </p:graphicFrame>
      <p:sp>
        <p:nvSpPr>
          <p:cNvPr id="45185" name="TextBox 1">
            <a:extLst>
              <a:ext uri="{FF2B5EF4-FFF2-40B4-BE49-F238E27FC236}">
                <a16:creationId xmlns:a16="http://schemas.microsoft.com/office/drawing/2014/main" xmlns="" id="{3F908EEC-E9D9-D940-AB6A-A82A1EBB37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5625" y="1052513"/>
            <a:ext cx="4474815" cy="46166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defRPr/>
            </a:pPr>
            <a:r>
              <a:rPr lang="en" alt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Abnormal cytokines level in </a:t>
            </a:r>
            <a:r>
              <a:rPr lang="en" alt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Times New Roman" panose="02020603050405020304" pitchFamily="18" charset="0"/>
              </a:rPr>
              <a:t>AA*</a:t>
            </a:r>
            <a:endParaRPr lang="en-US" alt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6209" name="TextBox 2"/>
          <p:cNvSpPr txBox="1">
            <a:spLocks noChangeArrowheads="1"/>
          </p:cNvSpPr>
          <p:nvPr/>
        </p:nvSpPr>
        <p:spPr bwMode="auto">
          <a:xfrm>
            <a:off x="539750" y="6165850"/>
            <a:ext cx="670083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latin typeface="Times New Roman" pitchFamily="18" charset="0"/>
              </a:rPr>
              <a:t>Abbreviations: </a:t>
            </a:r>
            <a:r>
              <a:rPr lang="en" altLang="en-US" sz="1000">
                <a:latin typeface="Times New Roman" pitchFamily="18" charset="0"/>
              </a:rPr>
              <a:t>PBMNC. peripheral blood mononuclear cells; BMMNC. bone marrow mononuclear cells; DCs. dendritic cells.</a:t>
            </a:r>
          </a:p>
        </p:txBody>
      </p:sp>
      <p:sp>
        <p:nvSpPr>
          <p:cNvPr id="46210" name="TextBox 4"/>
          <p:cNvSpPr txBox="1">
            <a:spLocks noChangeArrowheads="1"/>
          </p:cNvSpPr>
          <p:nvPr/>
        </p:nvSpPr>
        <p:spPr bwMode="auto">
          <a:xfrm>
            <a:off x="6443663" y="6524625"/>
            <a:ext cx="23336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solidFill>
                  <a:srgbClr val="000000"/>
                </a:solidFill>
                <a:latin typeface="Calibri" pitchFamily="34" charset="0"/>
              </a:rPr>
              <a:t>*Crit Rev Oncol Hematol 2010; 75: 79-93</a:t>
            </a:r>
            <a:endParaRPr lang="en-US" altLang="en-US" sz="1000" i="1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BEA05C58-0E2C-1042-B4A7-F06DB49BF1EB}"/>
              </a:ext>
            </a:extLst>
          </p:cNvPr>
          <p:cNvGraphicFramePr>
            <a:graphicFrameLocks noGrp="1"/>
          </p:cNvGraphicFramePr>
          <p:nvPr/>
        </p:nvGraphicFramePr>
        <p:xfrm>
          <a:off x="684213" y="2060575"/>
          <a:ext cx="7704137" cy="3573461"/>
        </p:xfrm>
        <a:graphic>
          <a:graphicData uri="http://schemas.openxmlformats.org/drawingml/2006/table">
            <a:tbl>
              <a:tblPr/>
              <a:tblGrid>
                <a:gridCol w="142585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124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194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960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35041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32089">
                <a:tc>
                  <a:txBody>
                    <a:bodyPr/>
                    <a:lstStyle/>
                    <a:p>
                      <a:pPr algn="l" fontAlgn="t"/>
                      <a:r>
                        <a:rPr lang="en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Immune cells</a:t>
                      </a:r>
                    </a:p>
                  </a:txBody>
                  <a:tcPr marL="5367" marR="5367" marT="53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PB</a:t>
                      </a:r>
                    </a:p>
                  </a:txBody>
                  <a:tcPr marL="515277" marR="5367" marT="53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400" b="1" i="0" u="none" strike="noStrike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BM</a:t>
                      </a:r>
                    </a:p>
                  </a:txBody>
                  <a:tcPr marL="515277" marR="5367" marT="53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After treatment</a:t>
                      </a:r>
                    </a:p>
                  </a:txBody>
                  <a:tcPr marL="515277" marR="5367" marT="53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400" b="1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References</a:t>
                      </a:r>
                    </a:p>
                  </a:txBody>
                  <a:tcPr marL="515277" marR="5367" marT="53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Granulocytes</a:t>
                      </a: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[8,9]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Monocytes</a:t>
                      </a: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[8-10]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NK cells</a:t>
                      </a: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[11-13]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NKT cells</a:t>
                      </a: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[14,15]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DCs</a:t>
                      </a: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[17-19]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78 T cells</a:t>
                      </a: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Undetermined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Undetermined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Undetermined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[20]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Bl</a:t>
                      </a:r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cells</a:t>
                      </a: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b="1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B cells</a:t>
                      </a: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Undetermined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[12,24,27]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CD4</a:t>
                      </a:r>
                      <a:r>
                        <a:rPr lang="en" sz="1200" b="1" i="0" u="none" strike="noStrike" baseline="3000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T cells</a:t>
                      </a: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b="1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b="1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b="1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endParaRPr lang="en-US" sz="1200" b="1" i="0" u="none" strike="noStrike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Thl cells</a:t>
                      </a:r>
                    </a:p>
                  </a:txBody>
                  <a:tcPr marL="128819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[41]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Th2 cells</a:t>
                      </a:r>
                    </a:p>
                  </a:txBody>
                  <a:tcPr marL="128819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Normal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Normal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[41]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CD4+CD25+ Tr</a:t>
                      </a:r>
                    </a:p>
                  </a:txBody>
                  <a:tcPr marL="128819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Not done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[47]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41644"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CD8</a:t>
                      </a:r>
                      <a:r>
                        <a:rPr lang="en" sz="1200" b="1" i="0" u="none" strike="noStrike" baseline="30000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+</a:t>
                      </a:r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T cells</a:t>
                      </a:r>
                    </a:p>
                  </a:txBody>
                  <a:tcPr marL="536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Increased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Decreased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" sz="12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[16,45]</a:t>
                      </a:r>
                    </a:p>
                  </a:txBody>
                  <a:tcPr marL="515277" marR="5367" marT="536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D54DFC24-3DCB-4545-8586-D821721B09F8}"/>
              </a:ext>
            </a:extLst>
          </p:cNvPr>
          <p:cNvSpPr txBox="1"/>
          <p:nvPr/>
        </p:nvSpPr>
        <p:spPr>
          <a:xfrm>
            <a:off x="539750" y="1052513"/>
            <a:ext cx="3812262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" altLang="en-US" sz="24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Abnormal </a:t>
            </a:r>
            <a:r>
              <a:rPr lang="en" altLang="en-US" sz="24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imune </a:t>
            </a:r>
            <a:r>
              <a:rPr lang="en" altLang="en-US" sz="2400" b="1" dirty="0" smtClean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cells in </a:t>
            </a:r>
            <a:r>
              <a:rPr lang="en" altLang="en-US" sz="2400" b="1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AA</a:t>
            </a:r>
            <a:r>
              <a:rPr lang="en" altLang="en-US" sz="2400" b="1" baseline="30000" dirty="0">
                <a:solidFill>
                  <a:srgbClr val="C00000"/>
                </a:solidFill>
                <a:latin typeface="+mj-lt"/>
                <a:cs typeface="Arial" panose="020B0604020202020204" pitchFamily="34" charset="0"/>
              </a:rPr>
              <a:t>*</a:t>
            </a:r>
            <a:endParaRPr lang="en-US" altLang="en-US" sz="2400" b="1" dirty="0">
              <a:solidFill>
                <a:srgbClr val="C00000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8204" name="TextBox 3"/>
          <p:cNvSpPr txBox="1">
            <a:spLocks noChangeArrowheads="1"/>
          </p:cNvSpPr>
          <p:nvPr/>
        </p:nvSpPr>
        <p:spPr bwMode="auto">
          <a:xfrm>
            <a:off x="6372225" y="6165850"/>
            <a:ext cx="2643188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" altLang="en-US" sz="1000" i="1">
                <a:solidFill>
                  <a:srgbClr val="000000"/>
                </a:solidFill>
                <a:latin typeface="Calibri" pitchFamily="34" charset="0"/>
              </a:rPr>
              <a:t>*Crit Rev Oncol Hematol 2010; 75: 79-93</a:t>
            </a:r>
            <a:endParaRPr lang="en-US" altLang="en-US" sz="1000" i="1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3"/>
          <p:cNvPicPr>
            <a:picLocks noChangeAspect="1"/>
          </p:cNvPicPr>
          <p:nvPr/>
        </p:nvPicPr>
        <p:blipFill>
          <a:blip r:embed="rId3" cstate="print"/>
          <a:srcRect l="6833"/>
          <a:stretch>
            <a:fillRect/>
          </a:stretch>
        </p:blipFill>
        <p:spPr bwMode="auto">
          <a:xfrm>
            <a:off x="1331913" y="1738313"/>
            <a:ext cx="5976937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6" name="TextBox 4"/>
          <p:cNvSpPr txBox="1">
            <a:spLocks noChangeArrowheads="1"/>
          </p:cNvSpPr>
          <p:nvPr/>
        </p:nvSpPr>
        <p:spPr bwMode="auto">
          <a:xfrm>
            <a:off x="323850" y="6211888"/>
            <a:ext cx="32400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just" eaLnBrk="1" hangingPunct="1"/>
            <a:r>
              <a:rPr lang="en" altLang="en-US" sz="1200" b="1">
                <a:solidFill>
                  <a:srgbClr val="000000"/>
                </a:solidFill>
                <a:latin typeface="Calibri" pitchFamily="34" charset="0"/>
              </a:rPr>
              <a:t>A) Physiological shortening</a:t>
            </a:r>
          </a:p>
          <a:p>
            <a:pPr marL="342900" indent="-342900" algn="just" eaLnBrk="1" hangingPunct="1"/>
            <a:r>
              <a:rPr lang="en" altLang="en-US" sz="1200" b="1">
                <a:solidFill>
                  <a:srgbClr val="000000"/>
                </a:solidFill>
                <a:latin typeface="Calibri" pitchFamily="34" charset="0"/>
              </a:rPr>
              <a:t>B) Mutations in telomere repair genes</a:t>
            </a:r>
          </a:p>
        </p:txBody>
      </p:sp>
      <p:sp>
        <p:nvSpPr>
          <p:cNvPr id="47108" name="Rectangle 3">
            <a:extLst>
              <a:ext uri="{FF2B5EF4-FFF2-40B4-BE49-F238E27FC236}">
                <a16:creationId xmlns:a16="http://schemas.microsoft.com/office/drawing/2014/main" xmlns="" id="{4D6EABB1-AAD5-E949-9427-5470357210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4350" y="1058863"/>
            <a:ext cx="6119813" cy="4603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defRPr/>
            </a:pPr>
            <a:r>
              <a:rPr lang="en" alt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Mechanisms </a:t>
            </a:r>
            <a:r>
              <a:rPr lang="en" alt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of </a:t>
            </a:r>
            <a:r>
              <a:rPr lang="en" altLang="en-US" sz="2400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telomere </a:t>
            </a:r>
            <a:r>
              <a:rPr lang="en" alt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depletion _ _ </a:t>
            </a:r>
            <a:endParaRPr lang="en-GB" alt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52228" name="TextBox 5"/>
          <p:cNvSpPr txBox="1">
            <a:spLocks noChangeArrowheads="1"/>
          </p:cNvSpPr>
          <p:nvPr/>
        </p:nvSpPr>
        <p:spPr bwMode="auto">
          <a:xfrm>
            <a:off x="7235825" y="5589588"/>
            <a:ext cx="18002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solidFill>
                  <a:srgbClr val="000000"/>
                </a:solidFill>
                <a:latin typeface="Calibri" pitchFamily="34" charset="0"/>
              </a:rPr>
              <a:t>*Blood 2014; 124(18): 2775-83</a:t>
            </a:r>
            <a:endParaRPr lang="en-US" altLang="en-US" sz="1000" i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2229" name="TextBox 1"/>
          <p:cNvSpPr txBox="1">
            <a:spLocks noChangeArrowheads="1"/>
          </p:cNvSpPr>
          <p:nvPr/>
        </p:nvSpPr>
        <p:spPr bwMode="auto">
          <a:xfrm>
            <a:off x="3708400" y="6137275"/>
            <a:ext cx="5040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230188" algn="just" eaLnBrk="1" hangingPunct="1"/>
            <a:r>
              <a:rPr lang="en" altLang="en-US" sz="1200" b="1">
                <a:solidFill>
                  <a:srgbClr val="000000"/>
                </a:solidFill>
                <a:latin typeface="Calibri" pitchFamily="34" charset="0"/>
              </a:rPr>
              <a:t>C ) Regenerative nor replicative stress due to BMFS , after chemotherapy , or TMĆH</a:t>
            </a:r>
          </a:p>
          <a:p>
            <a:pPr marL="342900" indent="-230188" algn="just" eaLnBrk="1" hangingPunct="1"/>
            <a:r>
              <a:rPr lang="en" altLang="en-US" sz="1200" b="1">
                <a:solidFill>
                  <a:srgbClr val="000000"/>
                </a:solidFill>
                <a:latin typeface="Calibri" pitchFamily="34" charset="0"/>
              </a:rPr>
              <a:t>D ) DNA damage ( radiation , genotoxicity and _ _ or inflamma c and i) with telomere loss or direct telomere damage of HSCs</a:t>
            </a:r>
            <a:endParaRPr lang="sr-Latn-CS" altLang="en-US" sz="1200" b="1">
              <a:solidFill>
                <a:srgbClr val="0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3" name="Picture 5"/>
          <p:cNvPicPr>
            <a:picLocks noChangeAspect="1"/>
          </p:cNvPicPr>
          <p:nvPr/>
        </p:nvPicPr>
        <p:blipFill>
          <a:blip r:embed="rId3" cstate="print"/>
          <a:srcRect l="31978" t="10037" r="2000" b="9732"/>
          <a:stretch>
            <a:fillRect/>
          </a:stretch>
        </p:blipFill>
        <p:spPr bwMode="auto">
          <a:xfrm>
            <a:off x="2092325" y="1773238"/>
            <a:ext cx="4697413" cy="422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4" name="TextBox 3"/>
          <p:cNvSpPr txBox="1">
            <a:spLocks noChangeArrowheads="1"/>
          </p:cNvSpPr>
          <p:nvPr/>
        </p:nvSpPr>
        <p:spPr bwMode="auto">
          <a:xfrm>
            <a:off x="6908800" y="6145213"/>
            <a:ext cx="1735138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solidFill>
                  <a:srgbClr val="000000"/>
                </a:solidFill>
                <a:latin typeface="Calibri" pitchFamily="34" charset="0"/>
              </a:rPr>
              <a:t>*Blood 2006; 108(8): 2509-19</a:t>
            </a:r>
            <a:endParaRPr lang="en-US" altLang="en-US" sz="1000" i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C896EC1F-84DF-3449-B98E-1D648B2550E2}"/>
              </a:ext>
            </a:extLst>
          </p:cNvPr>
          <p:cNvSpPr txBox="1"/>
          <p:nvPr/>
        </p:nvSpPr>
        <p:spPr>
          <a:xfrm>
            <a:off x="539750" y="692150"/>
            <a:ext cx="8135938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Association and clonal evolution of KS damage syndromes, MDS and AML</a:t>
            </a:r>
            <a:endParaRPr lang="en-US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96" name="Group 32">
            <a:extLst>
              <a:ext uri="{FF2B5EF4-FFF2-40B4-BE49-F238E27FC236}">
                <a16:creationId xmlns:a16="http://schemas.microsoft.com/office/drawing/2014/main" xmlns="" id="{66D68B48-896B-0346-A0B7-71017249B89A}"/>
              </a:ext>
            </a:extLst>
          </p:cNvPr>
          <p:cNvGraphicFramePr>
            <a:graphicFrameLocks noGrp="1"/>
          </p:cNvGraphicFramePr>
          <p:nvPr/>
        </p:nvGraphicFramePr>
        <p:xfrm>
          <a:off x="611188" y="1876425"/>
          <a:ext cx="7921625" cy="4297364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79216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1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P BC, </a:t>
                      </a:r>
                      <a:r>
                        <a:rPr kumimoji="0" lang="en" sz="1400" b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reticulocytes </a:t>
                      </a: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and blood film morphology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5" marR="68595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BM aspirate, biopsy and cytogenetics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5" marR="68595" marT="0" marB="0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HbF</a:t>
                      </a: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level and DNA stability test (marker of </a:t>
                      </a:r>
                      <a:r>
                        <a:rPr kumimoji="0" lang="en" sz="1400" b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Fanconi</a:t>
                      </a: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anemia)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5" marR="68595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Flow cytometry using anti-CD55, and anti-CD59 (to exclude PNH)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5" marR="68595" marT="0" marB="0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Coombs test, ANA, anti </a:t>
                      </a:r>
                      <a:r>
                        <a:rPr kumimoji="0" lang="en" sz="1400" b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dsDNA</a:t>
                      </a: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(to rule out antibody-mediated immune </a:t>
                      </a:r>
                      <a:r>
                        <a:rPr kumimoji="0" lang="en" sz="1400" b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multicytopenia</a:t>
                      </a: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5" marR="68595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Liver function tests (evidence of recent hepatitis virus exposure)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5" marR="68595" marT="0" marB="0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Viral </a:t>
                      </a:r>
                      <a:r>
                        <a:rPr kumimoji="0" lang="en" sz="1400" b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st</a:t>
                      </a: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udies: HBV, HCV, EBV, HIV, CMV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5" marR="68595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Vitamin B12 and folate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5" marR="68595" marT="0" marB="0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Serum iron, iron-binding capacity, feritin (prior to chronic transfusion therapy) 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5" marR="68595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70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Chest X ray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5" marR="68595" marT="0" marB="0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472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Abdominal ultrasound scan and echocardiogram</a:t>
                      </a: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5" marR="68595" marT="0" marB="0" anchor="ctr" horzOverflow="overflow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655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PB gene mutation analysis for </a:t>
                      </a:r>
                      <a:r>
                        <a:rPr kumimoji="0" lang="en" sz="1400" b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dyskeratosis</a:t>
                      </a: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con</a:t>
                      </a:r>
                      <a:r>
                        <a:rPr kumimoji="0" lang="en" sz="1400" b="1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genita</a:t>
                      </a:r>
                      <a:r>
                        <a:rPr kumimoji="0" lang="en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DKC1, TERC, TERT, if clinical feature or lack of response to IST.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95" marR="68595" marT="0" marB="0" anchor="ctr" horzOverflow="overflow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31774" name="TextBox 2">
            <a:extLst>
              <a:ext uri="{FF2B5EF4-FFF2-40B4-BE49-F238E27FC236}">
                <a16:creationId xmlns:a16="http://schemas.microsoft.com/office/drawing/2014/main" xmlns="" id="{79F0CA74-315D-4F42-916E-18496B848F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981075"/>
            <a:ext cx="7215188" cy="46196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defRPr/>
            </a:pPr>
            <a:r>
              <a:rPr lang="en" alt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Diagnostic aproach in AA </a:t>
            </a:r>
            <a:endParaRPr lang="en-US" altLang="en-US" sz="1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xmlns="" id="{060B0C16-E3F6-E745-B95E-13E85E9ABC28}"/>
              </a:ext>
            </a:extLst>
          </p:cNvPr>
          <p:cNvGraphicFramePr>
            <a:graphicFrameLocks noGrp="1"/>
          </p:cNvGraphicFramePr>
          <p:nvPr/>
        </p:nvGraphicFramePr>
        <p:xfrm>
          <a:off x="611188" y="2205038"/>
          <a:ext cx="7993062" cy="3357563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248328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5097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080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600" dirty="0">
                          <a:solidFill>
                            <a:srgbClr val="002060"/>
                          </a:solidFill>
                          <a:effectLst/>
                        </a:rPr>
                        <a:t>Classification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600" dirty="0">
                          <a:solidFill>
                            <a:srgbClr val="002060"/>
                          </a:solidFill>
                          <a:effectLst/>
                        </a:rPr>
                        <a:t>Criteria</a:t>
                      </a:r>
                      <a:endParaRPr lang="en-US" sz="16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494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200" dirty="0">
                          <a:solidFill>
                            <a:srgbClr val="002060"/>
                          </a:solidFill>
                          <a:effectLst/>
                        </a:rPr>
                        <a:t>Sever AA (SAA)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200" dirty="0">
                          <a:solidFill>
                            <a:srgbClr val="002060"/>
                          </a:solidFill>
                          <a:effectLst/>
                        </a:rPr>
                        <a:t>( </a:t>
                      </a:r>
                      <a:r>
                        <a:rPr lang="en" sz="1200" dirty="0" err="1">
                          <a:solidFill>
                            <a:srgbClr val="002060"/>
                          </a:solidFill>
                          <a:effectLst/>
                        </a:rPr>
                        <a:t>Camitta </a:t>
                      </a:r>
                      <a:r>
                        <a:rPr lang="en" sz="1200" dirty="0">
                          <a:solidFill>
                            <a:srgbClr val="002060"/>
                          </a:solidFill>
                          <a:effectLst/>
                        </a:rPr>
                        <a:t>et al., 1975)</a:t>
                      </a:r>
                      <a:endParaRPr lang="en-US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BM  </a:t>
                      </a:r>
                      <a:r>
                        <a:rPr lang="en" sz="1100" dirty="0" err="1">
                          <a:solidFill>
                            <a:srgbClr val="002060"/>
                          </a:solidFill>
                          <a:effectLst/>
                        </a:rPr>
                        <a:t>cellularity </a:t>
                      </a: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&lt; 25% or 25-50% with &lt; 30% residual hematopoietic cells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PB 2/3 of following: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Neutrophils &lt; 0.5 x 10 </a:t>
                      </a:r>
                      <a:r>
                        <a:rPr lang="en" sz="1100" baseline="30000" dirty="0">
                          <a:solidFill>
                            <a:srgbClr val="002060"/>
                          </a:solidFill>
                          <a:effectLst/>
                        </a:rPr>
                        <a:t>9 </a:t>
                      </a: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/l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Platelets &lt; 20 x 10 </a:t>
                      </a:r>
                      <a:r>
                        <a:rPr lang="en" sz="1100" baseline="30000" dirty="0">
                          <a:solidFill>
                            <a:srgbClr val="002060"/>
                          </a:solidFill>
                          <a:effectLst/>
                        </a:rPr>
                        <a:t>9 </a:t>
                      </a: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/l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Reticulocytes &lt; 20 x 10 </a:t>
                      </a:r>
                      <a:r>
                        <a:rPr lang="en" sz="1100" baseline="30000" dirty="0">
                          <a:solidFill>
                            <a:srgbClr val="002060"/>
                          </a:solidFill>
                          <a:effectLst/>
                        </a:rPr>
                        <a:t>9 </a:t>
                      </a: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/l</a:t>
                      </a:r>
                      <a:endParaRPr lang="en-US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632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200" dirty="0">
                          <a:solidFill>
                            <a:srgbClr val="002060"/>
                          </a:solidFill>
                          <a:effectLst/>
                        </a:rPr>
                        <a:t>Very severe (VSAA)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200" dirty="0">
                          <a:solidFill>
                            <a:srgbClr val="002060"/>
                          </a:solidFill>
                          <a:effectLst/>
                        </a:rPr>
                        <a:t>( </a:t>
                      </a:r>
                      <a:r>
                        <a:rPr lang="en" sz="1200" dirty="0" err="1">
                          <a:solidFill>
                            <a:srgbClr val="002060"/>
                          </a:solidFill>
                          <a:effectLst/>
                        </a:rPr>
                        <a:t>Bacigalupo </a:t>
                      </a:r>
                      <a:r>
                        <a:rPr lang="en" sz="1200" dirty="0">
                          <a:solidFill>
                            <a:srgbClr val="002060"/>
                          </a:solidFill>
                          <a:effectLst/>
                        </a:rPr>
                        <a:t>el al, 1988)</a:t>
                      </a:r>
                      <a:endParaRPr lang="en-US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As for severe AA but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Neutrophils &lt; 0.2 x 10 </a:t>
                      </a:r>
                      <a:r>
                        <a:rPr lang="en" sz="1100" baseline="30000" dirty="0">
                          <a:solidFill>
                            <a:srgbClr val="002060"/>
                          </a:solidFill>
                          <a:effectLst/>
                        </a:rPr>
                        <a:t>9 </a:t>
                      </a: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/l</a:t>
                      </a:r>
                      <a:endParaRPr lang="en-US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340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200" dirty="0">
                          <a:solidFill>
                            <a:srgbClr val="002060"/>
                          </a:solidFill>
                          <a:effectLst/>
                        </a:rPr>
                        <a:t>Non-severe AA (NSAA)</a:t>
                      </a:r>
                      <a:endParaRPr lang="en-US" sz="12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Without criteria for SAA or VSAA</a:t>
                      </a:r>
                      <a:endParaRPr lang="en-US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1" marR="68581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A2F0E2B-0AC4-F247-BB4A-42BD293F934A}"/>
              </a:ext>
            </a:extLst>
          </p:cNvPr>
          <p:cNvSpPr txBox="1"/>
          <p:nvPr/>
        </p:nvSpPr>
        <p:spPr>
          <a:xfrm>
            <a:off x="539750" y="1052513"/>
            <a:ext cx="5141913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Premium AA rating</a:t>
            </a:r>
            <a:endParaRPr lang="en-US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7E5ABF39-6B74-2D41-A516-878BBDE6148C}"/>
              </a:ext>
            </a:extLst>
          </p:cNvPr>
          <p:cNvSpPr txBox="1"/>
          <p:nvPr/>
        </p:nvSpPr>
        <p:spPr>
          <a:xfrm>
            <a:off x="539750" y="6165850"/>
            <a:ext cx="6985000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" sz="1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+mn-cs"/>
              </a:rPr>
              <a:t>AA REMAINS A DIAGNOSIS OF EXCLUSION.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03"/>
          <p:cNvSpPr>
            <a:spLocks noChangeArrowheads="1"/>
          </p:cNvSpPr>
          <p:nvPr/>
        </p:nvSpPr>
        <p:spPr bwMode="auto">
          <a:xfrm>
            <a:off x="838200" y="1524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spcBef>
                <a:spcPct val="20000"/>
              </a:spcBef>
            </a:pPr>
            <a:endParaRPr lang="en-US" altLang="en-US" sz="3100">
              <a:latin typeface="Humnst777 Blk BT" pitchFamily="34" charset="0"/>
            </a:endParaRPr>
          </a:p>
        </p:txBody>
      </p:sp>
      <p:sp>
        <p:nvSpPr>
          <p:cNvPr id="18435" name="TextBox 6">
            <a:extLst>
              <a:ext uri="{FF2B5EF4-FFF2-40B4-BE49-F238E27FC236}">
                <a16:creationId xmlns:a16="http://schemas.microsoft.com/office/drawing/2014/main" xmlns="" id="{BE6CE3EF-5C90-E240-9853-5EF6089D21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836613"/>
            <a:ext cx="6429375" cy="71776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SzPct val="120000"/>
              <a:buFont typeface="Wingdings" panose="05000000000000000000" pitchFamily="2" charset="2"/>
              <a:buNone/>
              <a:defRPr/>
            </a:pPr>
            <a:r>
              <a:rPr lang="en" altLang="en-US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Definition</a:t>
            </a:r>
            <a:endParaRPr lang="en-GB" alt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21507" name="TextBox 7"/>
          <p:cNvSpPr txBox="1">
            <a:spLocks noChangeArrowheads="1"/>
          </p:cNvSpPr>
          <p:nvPr/>
        </p:nvSpPr>
        <p:spPr bwMode="auto">
          <a:xfrm>
            <a:off x="539750" y="2133600"/>
            <a:ext cx="8135938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ts val="1800"/>
              </a:spcBef>
              <a:buClr>
                <a:srgbClr val="FFFF00"/>
              </a:buClr>
              <a:buSzPct val="120000"/>
              <a:buFont typeface="Wingdings" pitchFamily="2" charset="2"/>
              <a:buNone/>
            </a:pPr>
            <a:r>
              <a:rPr lang="en" altLang="en-US" sz="2800" b="1" dirty="0">
                <a:solidFill>
                  <a:srgbClr val="002060"/>
                </a:solidFill>
                <a:latin typeface="Calibri" pitchFamily="34" charset="0"/>
              </a:rPr>
              <a:t>Aplastic anemia </a:t>
            </a:r>
            <a:r>
              <a:rPr lang="en" altLang="en-US" sz="2800" b="1" dirty="0" smtClean="0">
                <a:solidFill>
                  <a:srgbClr val="002060"/>
                </a:solidFill>
                <a:latin typeface="Calibri" pitchFamily="34" charset="0"/>
              </a:rPr>
              <a:t>(AA) </a:t>
            </a:r>
            <a:r>
              <a:rPr lang="en" altLang="en-US" sz="2800" b="1" dirty="0">
                <a:solidFill>
                  <a:srgbClr val="002060"/>
                </a:solidFill>
                <a:latin typeface="Calibri" pitchFamily="34" charset="0"/>
              </a:rPr>
              <a:t>is defined as pancytopenia with </a:t>
            </a:r>
            <a:r>
              <a:rPr lang="en" altLang="en-US" sz="2800" b="1" dirty="0" smtClean="0">
                <a:solidFill>
                  <a:srgbClr val="002060"/>
                </a:solidFill>
                <a:latin typeface="Calibri" pitchFamily="34" charset="0"/>
              </a:rPr>
              <a:t>hypoplasia/aplasia of </a:t>
            </a:r>
            <a:r>
              <a:rPr lang="en" altLang="en-US" sz="2800" b="1" dirty="0">
                <a:solidFill>
                  <a:srgbClr val="002060"/>
                </a:solidFill>
                <a:latin typeface="Calibri" pitchFamily="34" charset="0"/>
              </a:rPr>
              <a:t>bone </a:t>
            </a:r>
            <a:r>
              <a:rPr lang="en" altLang="en-US" sz="2800" b="1" dirty="0" smtClean="0">
                <a:solidFill>
                  <a:srgbClr val="002060"/>
                </a:solidFill>
                <a:latin typeface="Calibri" pitchFamily="34" charset="0"/>
              </a:rPr>
              <a:t>marrow, </a:t>
            </a:r>
            <a:r>
              <a:rPr lang="en" altLang="en-US" sz="2800" b="1" dirty="0">
                <a:solidFill>
                  <a:srgbClr val="002060"/>
                </a:solidFill>
                <a:latin typeface="Calibri" pitchFamily="34" charset="0"/>
              </a:rPr>
              <a:t>without infiltration by abnormal cells and increase in reticulin a .</a:t>
            </a:r>
            <a:endParaRPr lang="sr-Latn-CS" altLang="en-US" sz="2800" b="1" dirty="0">
              <a:solidFill>
                <a:srgbClr val="002060"/>
              </a:solidFill>
              <a:latin typeface="Calibri" pitchFamily="34" charset="0"/>
            </a:endParaRPr>
          </a:p>
          <a:p>
            <a:pPr algn="just">
              <a:spcBef>
                <a:spcPts val="1800"/>
              </a:spcBef>
              <a:buClr>
                <a:srgbClr val="FFFF00"/>
              </a:buClr>
              <a:buSzPct val="120000"/>
              <a:buFont typeface="Wingdings" pitchFamily="2" charset="2"/>
              <a:buNone/>
            </a:pPr>
            <a:r>
              <a:rPr lang="en" altLang="en-US" sz="2800" b="1" dirty="0" smtClean="0">
                <a:solidFill>
                  <a:srgbClr val="002060"/>
                </a:solidFill>
                <a:latin typeface="Calibri" pitchFamily="34" charset="0"/>
              </a:rPr>
              <a:t>Name AA </a:t>
            </a:r>
            <a:r>
              <a:rPr lang="en" altLang="en-US" sz="2800" b="1" dirty="0">
                <a:solidFill>
                  <a:srgbClr val="002060"/>
                </a:solidFill>
                <a:latin typeface="Calibri" pitchFamily="34" charset="0"/>
              </a:rPr>
              <a:t>dates back to 1888 from Ehrlich's description of severe progressive anemia.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>
            <a:extLst>
              <a:ext uri="{FF2B5EF4-FFF2-40B4-BE49-F238E27FC236}">
                <a16:creationId xmlns:a16="http://schemas.microsoft.com/office/drawing/2014/main" xmlns="" id="{4FC76CF0-B576-F847-B481-273144C8D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8" y="1052513"/>
            <a:ext cx="4071937" cy="495300"/>
          </a:xfrm>
        </p:spPr>
        <p:txBody>
          <a:bodyPr anchor="t">
            <a:normAutofit fontScale="90000"/>
          </a:bodyPr>
          <a:lstStyle/>
          <a:p>
            <a:pPr eaLnBrk="1" hangingPunct="1">
              <a:defRPr/>
            </a:pPr>
            <a:r>
              <a:rPr lang="en" altLang="en-U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of AA</a:t>
            </a:r>
            <a:endParaRPr lang="en-GB" altLang="en-U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5" name="Content Placeholder 2">
            <a:extLst>
              <a:ext uri="{FF2B5EF4-FFF2-40B4-BE49-F238E27FC236}">
                <a16:creationId xmlns:a16="http://schemas.microsoft.com/office/drawing/2014/main" xmlns="" id="{C6ED55AA-227D-D245-A399-84F32A27BB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0113" y="1844675"/>
            <a:ext cx="8064500" cy="4214813"/>
          </a:xfrm>
        </p:spPr>
        <p:txBody>
          <a:bodyPr/>
          <a:lstStyle/>
          <a:p>
            <a:pPr marL="7938" indent="-7938" eaLnBrk="1" hangingPunct="1">
              <a:buFontTx/>
              <a:buNone/>
              <a:defRPr/>
            </a:pPr>
            <a:r>
              <a:rPr lang="en" altLang="en-US" sz="2000" b="1" dirty="0">
                <a:solidFill>
                  <a:srgbClr val="002060"/>
                </a:solidFill>
              </a:rPr>
              <a:t>Allogeneic stem cell transplantation (HLA-identical sibling donor) </a:t>
            </a:r>
            <a:endParaRPr lang="sr-Latn-CS" altLang="en-US" sz="2000" b="1" dirty="0">
              <a:solidFill>
                <a:srgbClr val="002060"/>
              </a:solidFill>
            </a:endParaRPr>
          </a:p>
          <a:p>
            <a:pPr marL="1030288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" altLang="en-US" sz="1600" b="1" dirty="0">
                <a:solidFill>
                  <a:srgbClr val="002060"/>
                </a:solidFill>
              </a:rPr>
              <a:t>conditioning with CY 200mg/kgTT + ATG</a:t>
            </a:r>
          </a:p>
          <a:p>
            <a:pPr marL="1030288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" altLang="en-US" sz="1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" altLang="en-US" sz="1600" b="1" dirty="0">
                <a:solidFill>
                  <a:srgbClr val="002060"/>
                </a:solidFill>
              </a:rPr>
              <a:t>graft failure 4-14% </a:t>
            </a:r>
          </a:p>
          <a:p>
            <a:pPr marL="1030288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" altLang="en-US" sz="1600" b="1" dirty="0">
                <a:solidFill>
                  <a:srgbClr val="002060"/>
                </a:solidFill>
              </a:rPr>
              <a:t>aGVHD gr III-IV 12-30%, cGVHD 30-40% </a:t>
            </a:r>
          </a:p>
          <a:p>
            <a:pPr marL="1030288" indent="-285750" eaLnBrk="1" hangingPunct="1">
              <a:buFont typeface="Arial" panose="020B0604020202020204" pitchFamily="34" charset="0"/>
              <a:buChar char="•"/>
              <a:defRPr/>
            </a:pPr>
            <a:r>
              <a:rPr lang="en" altLang="en-US" sz="1600" b="1" dirty="0">
                <a:solidFill>
                  <a:srgbClr val="002060"/>
                </a:solidFill>
              </a:rPr>
              <a:t>long-term OS  75-90% </a:t>
            </a:r>
          </a:p>
          <a:p>
            <a:pPr eaLnBrk="1" hangingPunct="1">
              <a:defRPr/>
            </a:pPr>
            <a:endParaRPr lang="sr-Latn-CS" altLang="en-US" sz="2000" dirty="0">
              <a:solidFill>
                <a:srgbClr val="002060"/>
              </a:solidFill>
            </a:endParaRPr>
          </a:p>
          <a:p>
            <a:pPr eaLnBrk="1" hangingPunct="1">
              <a:buFontTx/>
              <a:buNone/>
              <a:defRPr/>
            </a:pPr>
            <a:r>
              <a:rPr lang="en" altLang="en-US" sz="2000" b="1" dirty="0">
                <a:solidFill>
                  <a:srgbClr val="002060"/>
                </a:solidFill>
              </a:rPr>
              <a:t>Immunosuppressive therapy  with ATG and ciclosporin</a:t>
            </a:r>
          </a:p>
          <a:p>
            <a:pPr marL="857250" indent="-169863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" altLang="en-US" sz="1600" b="1" dirty="0">
                <a:solidFill>
                  <a:srgbClr val="002060"/>
                </a:solidFill>
              </a:rPr>
              <a:t>5 years survival  60-80%</a:t>
            </a:r>
          </a:p>
          <a:p>
            <a:pPr marL="857250" indent="-169863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" altLang="en-US" sz="1600" b="1" dirty="0">
                <a:solidFill>
                  <a:srgbClr val="002060"/>
                </a:solidFill>
              </a:rPr>
              <a:t>relaps rate 10% with longer use/slower tailing CSA  (previously 30%)</a:t>
            </a:r>
          </a:p>
          <a:p>
            <a:pPr marL="857250" indent="-169863" eaLnBrk="1" hangingPunct="1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" altLang="en-US" sz="1600" b="1" dirty="0">
                <a:solidFill>
                  <a:srgbClr val="002060"/>
                </a:solidFill>
              </a:rPr>
              <a:t>clonal disease (8% MDS/AML, 10% PNH, 11%  solid tumors)</a:t>
            </a:r>
          </a:p>
          <a:p>
            <a:pPr eaLnBrk="1" hangingPunct="1">
              <a:buFontTx/>
              <a:buNone/>
              <a:defRPr/>
            </a:pPr>
            <a:endParaRPr lang="en-GB" altLang="en-US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TextBox 4">
            <a:extLst>
              <a:ext uri="{FF2B5EF4-FFF2-40B4-BE49-F238E27FC236}">
                <a16:creationId xmlns:a16="http://schemas.microsoft.com/office/drawing/2014/main" xmlns="" id="{86AE6134-3B65-C84F-B6EF-7507299AD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1175" y="1096963"/>
            <a:ext cx="8358188" cy="4683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SzPct val="120000"/>
              <a:buFont typeface="Wingdings" panose="05000000000000000000" pitchFamily="2" charset="2"/>
              <a:buNone/>
              <a:defRPr/>
            </a:pPr>
            <a:r>
              <a:rPr lang="en" altLang="en-US" sz="20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Survival after SCT from MRD as first line therapy*</a:t>
            </a:r>
            <a:endParaRPr lang="en-US" altLang="en-US" sz="20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sp>
        <p:nvSpPr>
          <p:cNvPr id="62466" name="TextBox 5"/>
          <p:cNvSpPr txBox="1">
            <a:spLocks noChangeArrowheads="1"/>
          </p:cNvSpPr>
          <p:nvPr/>
        </p:nvSpPr>
        <p:spPr bwMode="auto">
          <a:xfrm>
            <a:off x="6472238" y="6162675"/>
            <a:ext cx="2165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SzPct val="120000"/>
              <a:buFont typeface="Wingdings" pitchFamily="2" charset="2"/>
              <a:buNone/>
            </a:pPr>
            <a:r>
              <a:rPr lang="en" altLang="en-US" sz="1000" i="1">
                <a:latin typeface="Calibri" pitchFamily="34" charset="0"/>
              </a:rPr>
              <a:t>*EBMT database 1975-2009, N</a:t>
            </a:r>
            <a:r>
              <a:rPr lang="en" altLang="en-US" sz="1000" i="1">
                <a:latin typeface="Calibri" pitchFamily="34" charset="0"/>
                <a:cs typeface="Times New Roman" pitchFamily="18" charset="0"/>
              </a:rPr>
              <a:t>=4171</a:t>
            </a:r>
            <a:endParaRPr lang="en-US" altLang="en-US" sz="1000" i="1">
              <a:latin typeface="Calibri" pitchFamily="34" charset="0"/>
            </a:endParaRPr>
          </a:p>
        </p:txBody>
      </p:sp>
      <p:grpSp>
        <p:nvGrpSpPr>
          <p:cNvPr id="62467" name="Group 1"/>
          <p:cNvGrpSpPr>
            <a:grpSpLocks/>
          </p:cNvGrpSpPr>
          <p:nvPr/>
        </p:nvGrpSpPr>
        <p:grpSpPr bwMode="auto">
          <a:xfrm>
            <a:off x="1979613" y="1844675"/>
            <a:ext cx="5008562" cy="4283075"/>
            <a:chOff x="2500313" y="1357313"/>
            <a:chExt cx="5008562" cy="4283075"/>
          </a:xfrm>
        </p:grpSpPr>
        <p:grpSp>
          <p:nvGrpSpPr>
            <p:cNvPr id="62468" name="Group 4"/>
            <p:cNvGrpSpPr>
              <a:grpSpLocks/>
            </p:cNvGrpSpPr>
            <p:nvPr/>
          </p:nvGrpSpPr>
          <p:grpSpPr bwMode="auto">
            <a:xfrm>
              <a:off x="2500313" y="1357313"/>
              <a:ext cx="4465637" cy="4283075"/>
              <a:chOff x="2524420" y="1245671"/>
              <a:chExt cx="4766066" cy="4255179"/>
            </a:xfrm>
          </p:grpSpPr>
          <p:pic>
            <p:nvPicPr>
              <p:cNvPr id="62473" name="Picture 1" descr="IMG1.jpg"/>
              <p:cNvPicPr>
                <a:picLocks noChangeAspect="1"/>
              </p:cNvPicPr>
              <p:nvPr/>
            </p:nvPicPr>
            <p:blipFill>
              <a:blip r:embed="rId3" cstate="print"/>
              <a:srcRect b="5621"/>
              <a:stretch>
                <a:fillRect/>
              </a:stretch>
            </p:blipFill>
            <p:spPr bwMode="auto">
              <a:xfrm>
                <a:off x="2524420" y="1245671"/>
                <a:ext cx="4766066" cy="39688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2474" name="TextBox 3"/>
              <p:cNvSpPr txBox="1">
                <a:spLocks noChangeArrowheads="1"/>
              </p:cNvSpPr>
              <p:nvPr/>
            </p:nvSpPr>
            <p:spPr bwMode="auto">
              <a:xfrm>
                <a:off x="4604662" y="5181601"/>
                <a:ext cx="632876" cy="3192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lnSpc>
                    <a:spcPct val="140000"/>
                  </a:lnSpc>
                  <a:spcBef>
                    <a:spcPct val="20000"/>
                  </a:spcBef>
                  <a:buClr>
                    <a:srgbClr val="FFFF00"/>
                  </a:buClr>
                  <a:buSzPct val="120000"/>
                  <a:buFont typeface="Wingdings" pitchFamily="2" charset="2"/>
                  <a:buNone/>
                </a:pPr>
                <a:r>
                  <a:rPr lang="en" altLang="en-US" sz="1200" b="1"/>
                  <a:t>Years</a:t>
                </a:r>
                <a:endParaRPr lang="en-US" altLang="en-US" sz="1200" b="1"/>
              </a:p>
            </p:txBody>
          </p:sp>
        </p:grpSp>
        <p:sp>
          <p:nvSpPr>
            <p:cNvPr id="62469" name="TextBox 7"/>
            <p:cNvSpPr txBox="1">
              <a:spLocks noChangeArrowheads="1"/>
            </p:cNvSpPr>
            <p:nvPr/>
          </p:nvSpPr>
          <p:spPr bwMode="auto">
            <a:xfrm>
              <a:off x="6908800" y="3600450"/>
              <a:ext cx="595313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" altLang="en-US" sz="800">
                  <a:latin typeface="Humnst777 BT" pitchFamily="34" charset="0"/>
                </a:rPr>
                <a:t>34% ± 8</a:t>
              </a:r>
            </a:p>
          </p:txBody>
        </p:sp>
        <p:sp>
          <p:nvSpPr>
            <p:cNvPr id="62470" name="TextBox 8"/>
            <p:cNvSpPr txBox="1">
              <a:spLocks noChangeArrowheads="1"/>
            </p:cNvSpPr>
            <p:nvPr/>
          </p:nvSpPr>
          <p:spPr bwMode="auto">
            <a:xfrm>
              <a:off x="6913563" y="2805113"/>
              <a:ext cx="595312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" altLang="en-US" sz="800">
                  <a:latin typeface="Humnst777 BT" pitchFamily="34" charset="0"/>
                </a:rPr>
                <a:t>60% ± 4</a:t>
              </a:r>
            </a:p>
          </p:txBody>
        </p:sp>
        <p:sp>
          <p:nvSpPr>
            <p:cNvPr id="62471" name="TextBox 9"/>
            <p:cNvSpPr txBox="1">
              <a:spLocks noChangeArrowheads="1"/>
            </p:cNvSpPr>
            <p:nvPr/>
          </p:nvSpPr>
          <p:spPr bwMode="auto">
            <a:xfrm>
              <a:off x="6897688" y="2370138"/>
              <a:ext cx="595312" cy="215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" altLang="en-US" sz="800">
                  <a:latin typeface="Humnst777 BT" pitchFamily="34" charset="0"/>
                </a:rPr>
                <a:t>73% ± 3</a:t>
              </a:r>
            </a:p>
          </p:txBody>
        </p:sp>
        <p:sp>
          <p:nvSpPr>
            <p:cNvPr id="62472" name="TextBox 10"/>
            <p:cNvSpPr txBox="1">
              <a:spLocks noChangeArrowheads="1"/>
            </p:cNvSpPr>
            <p:nvPr/>
          </p:nvSpPr>
          <p:spPr bwMode="auto">
            <a:xfrm>
              <a:off x="6897688" y="2178050"/>
              <a:ext cx="595312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" altLang="en-US" sz="800">
                  <a:latin typeface="Humnst777 BT" pitchFamily="34" charset="0"/>
                </a:rPr>
                <a:t>79% ± 2</a:t>
              </a: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Box 4">
            <a:extLst>
              <a:ext uri="{FF2B5EF4-FFF2-40B4-BE49-F238E27FC236}">
                <a16:creationId xmlns:a16="http://schemas.microsoft.com/office/drawing/2014/main" xmlns="" id="{066EE0E4-B520-0C4C-9E0A-457920F8C9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475" y="1052513"/>
            <a:ext cx="6913563" cy="4683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SzPct val="120000"/>
              <a:buFont typeface="Wingdings" panose="05000000000000000000" pitchFamily="2" charset="2"/>
              <a:buNone/>
              <a:defRPr/>
            </a:pPr>
            <a:r>
              <a:rPr lang="en" altLang="en-US" sz="20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Impact of age on outcome of SCT from MRD* </a:t>
            </a:r>
            <a:endParaRPr lang="en-US" altLang="en-US" sz="20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sp>
        <p:nvSpPr>
          <p:cNvPr id="64514" name="TextBox 5"/>
          <p:cNvSpPr txBox="1">
            <a:spLocks noChangeArrowheads="1"/>
          </p:cNvSpPr>
          <p:nvPr/>
        </p:nvSpPr>
        <p:spPr bwMode="auto">
          <a:xfrm>
            <a:off x="6508750" y="6092825"/>
            <a:ext cx="212883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SzPct val="120000"/>
              <a:buFont typeface="Wingdings" pitchFamily="2" charset="2"/>
              <a:buNone/>
            </a:pPr>
            <a:r>
              <a:rPr lang="en" altLang="en-US" sz="1000" i="1">
                <a:latin typeface="Calibri" pitchFamily="34" charset="0"/>
              </a:rPr>
              <a:t>*EBMT database 1989-2009, N</a:t>
            </a:r>
            <a:r>
              <a:rPr lang="en" altLang="en-US" sz="1000" i="1">
                <a:latin typeface="Calibri" pitchFamily="34" charset="0"/>
                <a:cs typeface="Times New Roman" pitchFamily="18" charset="0"/>
              </a:rPr>
              <a:t>=2316</a:t>
            </a:r>
            <a:endParaRPr lang="en-US" altLang="en-US" sz="1000" i="1">
              <a:latin typeface="Calibri" pitchFamily="34" charset="0"/>
            </a:endParaRPr>
          </a:p>
        </p:txBody>
      </p:sp>
      <p:grpSp>
        <p:nvGrpSpPr>
          <p:cNvPr id="64515" name="Group 10"/>
          <p:cNvGrpSpPr>
            <a:grpSpLocks/>
          </p:cNvGrpSpPr>
          <p:nvPr/>
        </p:nvGrpSpPr>
        <p:grpSpPr bwMode="auto">
          <a:xfrm>
            <a:off x="1979613" y="2030413"/>
            <a:ext cx="4660900" cy="4079875"/>
            <a:chOff x="2387106" y="1040570"/>
            <a:chExt cx="4464496" cy="3828901"/>
          </a:xfrm>
        </p:grpSpPr>
        <p:pic>
          <p:nvPicPr>
            <p:cNvPr id="64516" name="Picture 1" descr="IMG2.jpg"/>
            <p:cNvPicPr>
              <a:picLocks noChangeAspect="1"/>
            </p:cNvPicPr>
            <p:nvPr/>
          </p:nvPicPr>
          <p:blipFill>
            <a:blip r:embed="rId3" cstate="print"/>
            <a:srcRect b="5367"/>
            <a:stretch>
              <a:fillRect/>
            </a:stretch>
          </p:blipFill>
          <p:spPr bwMode="auto">
            <a:xfrm>
              <a:off x="2387106" y="1040570"/>
              <a:ext cx="4464496" cy="3433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17" name="TextBox 7"/>
            <p:cNvSpPr txBox="1">
              <a:spLocks noChangeArrowheads="1"/>
            </p:cNvSpPr>
            <p:nvPr/>
          </p:nvSpPr>
          <p:spPr bwMode="auto">
            <a:xfrm>
              <a:off x="4168459" y="4567901"/>
              <a:ext cx="567996" cy="30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40000"/>
                </a:lnSpc>
                <a:spcBef>
                  <a:spcPct val="20000"/>
                </a:spcBef>
                <a:buClr>
                  <a:srgbClr val="FFFF00"/>
                </a:buClr>
                <a:buSzPct val="120000"/>
                <a:buFont typeface="Wingdings" pitchFamily="2" charset="2"/>
                <a:buNone/>
              </a:pPr>
              <a:r>
                <a:rPr lang="en" altLang="en-US" sz="1200" b="1"/>
                <a:t>Years</a:t>
              </a:r>
              <a:endParaRPr lang="en-US" altLang="en-US" sz="1200" b="1"/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xmlns="" id="{5E45A438-9284-2B4B-8E78-6A104AEFB29D}"/>
              </a:ext>
            </a:extLst>
          </p:cNvPr>
          <p:cNvGraphicFramePr>
            <a:graphicFrameLocks noGrp="1"/>
          </p:cNvGraphicFramePr>
          <p:nvPr/>
        </p:nvGraphicFramePr>
        <p:xfrm>
          <a:off x="684213" y="2060575"/>
          <a:ext cx="7631112" cy="3527426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15119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2337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7412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76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540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5298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ATG Brand</a:t>
                      </a:r>
                      <a:endParaRPr lang="en-US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Cells used for </a:t>
                      </a:r>
                      <a:r>
                        <a:rPr lang="en" sz="1100" dirty="0" err="1">
                          <a:solidFill>
                            <a:srgbClr val="002060"/>
                          </a:solidFill>
                          <a:effectLst/>
                        </a:rPr>
                        <a:t>immuni</a:t>
                      </a: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s</a:t>
                      </a:r>
                      <a:r>
                        <a:rPr lang="en" sz="1100" dirty="0" err="1">
                          <a:solidFill>
                            <a:srgbClr val="002060"/>
                          </a:solidFill>
                          <a:effectLst/>
                        </a:rPr>
                        <a:t>ation</a:t>
                      </a:r>
                      <a:endParaRPr lang="en-US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Animal species</a:t>
                      </a:r>
                      <a:endParaRPr lang="en-US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Recommended dose</a:t>
                      </a:r>
                      <a:endParaRPr lang="en-US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Comment</a:t>
                      </a:r>
                      <a:endParaRPr lang="en-US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033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>
                          <a:solidFill>
                            <a:srgbClr val="002060"/>
                          </a:solidFill>
                          <a:effectLst/>
                        </a:rPr>
                        <a:t>ATGAM</a:t>
                      </a:r>
                      <a:endParaRPr lang="en-US" sz="11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Human </a:t>
                      </a:r>
                      <a:r>
                        <a:rPr lang="en" sz="1100" dirty="0" err="1">
                          <a:solidFill>
                            <a:srgbClr val="002060"/>
                          </a:solidFill>
                          <a:effectLst/>
                        </a:rPr>
                        <a:t>Thymocytes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Horse**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40mg/kg x 4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>
                          <a:solidFill>
                            <a:srgbClr val="002060"/>
                          </a:solidFill>
                          <a:effectLst/>
                        </a:rPr>
                        <a:t>Standard treatment in USA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298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>
                          <a:solidFill>
                            <a:srgbClr val="002060"/>
                          </a:solidFill>
                          <a:effectLst/>
                        </a:rPr>
                        <a:t>Lymphoglobuline</a:t>
                      </a:r>
                      <a:endParaRPr lang="en-US" sz="110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>
                          <a:solidFill>
                            <a:srgbClr val="002060"/>
                          </a:solidFill>
                          <a:effectLst/>
                        </a:rPr>
                        <a:t>Human Thymocytes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Horse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15mg/kg x5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>
                          <a:solidFill>
                            <a:srgbClr val="002060"/>
                          </a:solidFill>
                          <a:effectLst/>
                        </a:rPr>
                        <a:t>No longer available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033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 err="1">
                          <a:solidFill>
                            <a:srgbClr val="002060"/>
                          </a:solidFill>
                          <a:effectLst/>
                        </a:rPr>
                        <a:t>Thymoglobulone</a:t>
                      </a:r>
                      <a:endParaRPr lang="en-US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>
                          <a:solidFill>
                            <a:srgbClr val="002060"/>
                          </a:solidFill>
                          <a:effectLst/>
                        </a:rPr>
                        <a:t>Human Thymocytes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>
                          <a:solidFill>
                            <a:srgbClr val="002060"/>
                          </a:solidFill>
                          <a:effectLst/>
                        </a:rPr>
                        <a:t>Rabbit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3,75mg/kg x 5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Only ATG available in Europe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60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ATG-Fresenius</a:t>
                      </a:r>
                      <a:endParaRPr lang="en-US" sz="1100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>
                          <a:solidFill>
                            <a:srgbClr val="002060"/>
                          </a:solidFill>
                          <a:effectLst/>
                        </a:rPr>
                        <a:t>Jurkat T-ALL cel line 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Rabbit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5mg/kg x 5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800"/>
                        </a:spcBef>
                        <a:spcAft>
                          <a:spcPts val="0"/>
                        </a:spcAft>
                      </a:pPr>
                      <a:r>
                        <a:rPr lang="en" sz="1100" dirty="0">
                          <a:solidFill>
                            <a:srgbClr val="002060"/>
                          </a:solidFill>
                          <a:effectLst/>
                        </a:rPr>
                        <a:t>Inferior response data in studies with a limited number of </a:t>
                      </a:r>
                      <a:r>
                        <a:rPr lang="en" sz="1100" dirty="0" err="1">
                          <a:solidFill>
                            <a:srgbClr val="002060"/>
                          </a:solidFill>
                          <a:effectLst/>
                        </a:rPr>
                        <a:t>pts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1" marR="68571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36904" name="TextBox 2">
            <a:extLst>
              <a:ext uri="{FF2B5EF4-FFF2-40B4-BE49-F238E27FC236}">
                <a16:creationId xmlns:a16="http://schemas.microsoft.com/office/drawing/2014/main" xmlns="" id="{E0B39C98-9410-A74A-A55A-C84154322A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2763" y="1125538"/>
            <a:ext cx="8235950" cy="46037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defRPr/>
            </a:pPr>
            <a:r>
              <a:rPr lang="en" altLang="en-US" sz="24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Different brands of </a:t>
            </a:r>
            <a:r>
              <a:rPr lang="en" altLang="en-US" sz="2400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antithymocyte</a:t>
            </a:r>
            <a:r>
              <a:rPr lang="en" altLang="en-US" sz="24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 </a:t>
            </a:r>
            <a:r>
              <a:rPr lang="en" altLang="en-US" sz="2400" dirty="0" err="1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globuline</a:t>
            </a:r>
            <a:r>
              <a:rPr lang="en" altLang="en-US" sz="1600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*</a:t>
            </a:r>
          </a:p>
        </p:txBody>
      </p:sp>
      <p:sp>
        <p:nvSpPr>
          <p:cNvPr id="66600" name="TextBox 3"/>
          <p:cNvSpPr txBox="1">
            <a:spLocks noChangeArrowheads="1"/>
          </p:cNvSpPr>
          <p:nvPr/>
        </p:nvSpPr>
        <p:spPr bwMode="auto">
          <a:xfrm>
            <a:off x="539750" y="6165850"/>
            <a:ext cx="68405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" altLang="en-US" sz="1000" i="1">
                <a:latin typeface="Calibri" pitchFamily="34" charset="0"/>
              </a:rPr>
              <a:t>*Hematology 2010:36-42.</a:t>
            </a:r>
          </a:p>
          <a:p>
            <a:r>
              <a:rPr lang="en" altLang="en-US" sz="1000" i="1">
                <a:latin typeface="Calibri" pitchFamily="34" charset="0"/>
                <a:cs typeface="Times New Roman" pitchFamily="18" charset="0"/>
              </a:rPr>
              <a:t>** Response/eficacy  h/rATG</a:t>
            </a:r>
            <a:endParaRPr lang="en-US" altLang="en-US" sz="1000" i="1"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09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3975" y="1844675"/>
            <a:ext cx="6292850" cy="402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7A9CF46D-5E5A-054F-AF50-2E43730A11E4}"/>
              </a:ext>
            </a:extLst>
          </p:cNvPr>
          <p:cNvSpPr txBox="1"/>
          <p:nvPr/>
        </p:nvSpPr>
        <p:spPr>
          <a:xfrm>
            <a:off x="642938" y="5226050"/>
            <a:ext cx="2000250" cy="30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latin typeface="Calibri" panose="020F0502020204030204"/>
              <a:cs typeface="Arial" panose="020B0604020202020204" pitchFamily="34" charset="0"/>
            </a:endParaRPr>
          </a:p>
        </p:txBody>
      </p:sp>
      <p:sp>
        <p:nvSpPr>
          <p:cNvPr id="68611" name="TextBox 3"/>
          <p:cNvSpPr txBox="1">
            <a:spLocks noChangeArrowheads="1"/>
          </p:cNvSpPr>
          <p:nvPr/>
        </p:nvSpPr>
        <p:spPr bwMode="auto">
          <a:xfrm>
            <a:off x="6804025" y="6165850"/>
            <a:ext cx="18700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latin typeface="Calibri" pitchFamily="34" charset="0"/>
              </a:rPr>
              <a:t>*Int J Hematol 2013; 97: 564-72</a:t>
            </a:r>
            <a:endParaRPr lang="en-US" altLang="en-US" sz="1000" i="1">
              <a:latin typeface="Calibri" pitchFamily="34" charset="0"/>
            </a:endParaRPr>
          </a:p>
        </p:txBody>
      </p:sp>
      <p:sp>
        <p:nvSpPr>
          <p:cNvPr id="37893" name="Rectangle 5">
            <a:extLst>
              <a:ext uri="{FF2B5EF4-FFF2-40B4-BE49-F238E27FC236}">
                <a16:creationId xmlns:a16="http://schemas.microsoft.com/office/drawing/2014/main" xmlns="" id="{E79342DB-7591-E348-BB53-C520CE9546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3238" y="715963"/>
            <a:ext cx="8205787" cy="83099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defRPr/>
            </a:pPr>
            <a:r>
              <a:rPr lang="en" alt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Kinetic of lymphocyte after treatment with ATG in AA: horse/rabbit</a:t>
            </a:r>
            <a:endParaRPr lang="en-GB" alt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657" name="Group 3"/>
          <p:cNvGrpSpPr>
            <a:grpSpLocks/>
          </p:cNvGrpSpPr>
          <p:nvPr/>
        </p:nvGrpSpPr>
        <p:grpSpPr bwMode="auto">
          <a:xfrm>
            <a:off x="2339975" y="1968500"/>
            <a:ext cx="4603750" cy="4181475"/>
            <a:chOff x="2976194" y="1244912"/>
            <a:chExt cx="4604252" cy="4181830"/>
          </a:xfrm>
        </p:grpSpPr>
        <p:pic>
          <p:nvPicPr>
            <p:cNvPr id="70660" name="Picture 1" descr="IMG3.jpg"/>
            <p:cNvPicPr>
              <a:picLocks noChangeAspect="1"/>
            </p:cNvPicPr>
            <p:nvPr/>
          </p:nvPicPr>
          <p:blipFill>
            <a:blip r:embed="rId3" cstate="print"/>
            <a:srcRect b="5101"/>
            <a:stretch>
              <a:fillRect/>
            </a:stretch>
          </p:blipFill>
          <p:spPr bwMode="auto">
            <a:xfrm>
              <a:off x="2976194" y="1244912"/>
              <a:ext cx="4604252" cy="3846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0661" name="TextBox 2"/>
            <p:cNvSpPr txBox="1">
              <a:spLocks noChangeArrowheads="1"/>
            </p:cNvSpPr>
            <p:nvPr/>
          </p:nvSpPr>
          <p:spPr bwMode="auto">
            <a:xfrm>
              <a:off x="4953000" y="5105400"/>
              <a:ext cx="593048" cy="321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40000"/>
                </a:lnSpc>
                <a:spcBef>
                  <a:spcPct val="20000"/>
                </a:spcBef>
                <a:buClr>
                  <a:srgbClr val="FFFF00"/>
                </a:buClr>
                <a:buSzPct val="120000"/>
                <a:buFont typeface="Wingdings" pitchFamily="2" charset="2"/>
                <a:buNone/>
              </a:pPr>
              <a:r>
                <a:rPr lang="en" altLang="en-US" sz="1200" b="1"/>
                <a:t>Years</a:t>
              </a:r>
              <a:endParaRPr lang="en-US" altLang="en-US" sz="1200" b="1"/>
            </a:p>
          </p:txBody>
        </p:sp>
      </p:grpSp>
      <p:sp>
        <p:nvSpPr>
          <p:cNvPr id="38915" name="TextBox 4">
            <a:extLst>
              <a:ext uri="{FF2B5EF4-FFF2-40B4-BE49-F238E27FC236}">
                <a16:creationId xmlns:a16="http://schemas.microsoft.com/office/drawing/2014/main" xmlns="" id="{721FB8D9-F357-CE46-8C79-8933216BF4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046163"/>
            <a:ext cx="8008937" cy="60939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SzPct val="120000"/>
              <a:buFont typeface="Wingdings" panose="05000000000000000000" pitchFamily="2" charset="2"/>
              <a:buNone/>
              <a:defRPr/>
            </a:pPr>
            <a:r>
              <a:rPr lang="en" alt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Survival after </a:t>
            </a:r>
            <a:r>
              <a:rPr lang="en" altLang="en-US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immunosupresive therapy </a:t>
            </a:r>
            <a:r>
              <a:rPr lang="en" alt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as first line therapy *</a:t>
            </a:r>
            <a:endParaRPr lang="en-US" alt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sp>
        <p:nvSpPr>
          <p:cNvPr id="70659" name="TextBox 5"/>
          <p:cNvSpPr txBox="1">
            <a:spLocks noChangeArrowheads="1"/>
          </p:cNvSpPr>
          <p:nvPr/>
        </p:nvSpPr>
        <p:spPr bwMode="auto">
          <a:xfrm>
            <a:off x="6588125" y="6165850"/>
            <a:ext cx="2095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SzPct val="120000"/>
              <a:buFont typeface="Wingdings" pitchFamily="2" charset="2"/>
              <a:buNone/>
            </a:pPr>
            <a:r>
              <a:rPr lang="en" altLang="en-US" sz="1000" i="1">
                <a:latin typeface="Calibri" pitchFamily="34" charset="0"/>
              </a:rPr>
              <a:t>E BMT database 1975-2009; N </a:t>
            </a:r>
            <a:r>
              <a:rPr lang="en" altLang="en-US" sz="1000" i="1">
                <a:latin typeface="Calibri" pitchFamily="34" charset="0"/>
                <a:cs typeface="Times New Roman" pitchFamily="18" charset="0"/>
              </a:rPr>
              <a:t>= 3202</a:t>
            </a:r>
            <a:endParaRPr lang="en-US" altLang="en-US" sz="1000" i="1"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TextBox 6">
            <a:extLst>
              <a:ext uri="{FF2B5EF4-FFF2-40B4-BE49-F238E27FC236}">
                <a16:creationId xmlns:a16="http://schemas.microsoft.com/office/drawing/2014/main" xmlns="" id="{00B6E1D8-1E63-8E4C-B3B9-41014F5E0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085850"/>
            <a:ext cx="6840538" cy="60960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SzPct val="120000"/>
              <a:buFont typeface="Wingdings" panose="05000000000000000000" pitchFamily="2" charset="2"/>
              <a:buNone/>
              <a:defRPr/>
            </a:pPr>
            <a:r>
              <a:rPr lang="en" alt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Survival after SCT from MUD</a:t>
            </a:r>
            <a:endParaRPr lang="en-US" altLang="en-US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72706" name="Group 2"/>
          <p:cNvGrpSpPr>
            <a:grpSpLocks/>
          </p:cNvGrpSpPr>
          <p:nvPr/>
        </p:nvGrpSpPr>
        <p:grpSpPr bwMode="auto">
          <a:xfrm>
            <a:off x="1979613" y="2100263"/>
            <a:ext cx="5270500" cy="3660775"/>
            <a:chOff x="2758281" y="1695249"/>
            <a:chExt cx="5270103" cy="3660976"/>
          </a:xfrm>
        </p:grpSpPr>
        <p:pic>
          <p:nvPicPr>
            <p:cNvPr id="72708" name="Picture 3" descr="IMG4.jpg"/>
            <p:cNvPicPr>
              <a:picLocks noChangeAspect="1"/>
            </p:cNvPicPr>
            <p:nvPr/>
          </p:nvPicPr>
          <p:blipFill>
            <a:blip r:embed="rId3" cstate="print"/>
            <a:srcRect l="4320" b="5676"/>
            <a:stretch>
              <a:fillRect/>
            </a:stretch>
          </p:blipFill>
          <p:spPr bwMode="auto">
            <a:xfrm>
              <a:off x="2758281" y="1695249"/>
              <a:ext cx="4672013" cy="35544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2709" name="TextBox 5"/>
            <p:cNvSpPr txBox="1">
              <a:spLocks noChangeArrowheads="1"/>
            </p:cNvSpPr>
            <p:nvPr/>
          </p:nvSpPr>
          <p:spPr bwMode="auto">
            <a:xfrm>
              <a:off x="5327650" y="2328863"/>
              <a:ext cx="6794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40000"/>
                </a:lnSpc>
                <a:spcBef>
                  <a:spcPct val="20000"/>
                </a:spcBef>
                <a:buClr>
                  <a:srgbClr val="FFFF00"/>
                </a:buClr>
                <a:buSzPct val="120000"/>
                <a:buFont typeface="Wingdings" pitchFamily="2" charset="2"/>
                <a:buNone/>
              </a:pPr>
              <a:r>
                <a:rPr lang="en" altLang="en-US" sz="800" b="1"/>
                <a:t>2006-2011</a:t>
              </a:r>
              <a:endParaRPr lang="en-US" altLang="en-US" sz="800" b="1"/>
            </a:p>
          </p:txBody>
        </p:sp>
        <p:sp>
          <p:nvSpPr>
            <p:cNvPr id="72710" name="TextBox 6"/>
            <p:cNvSpPr txBox="1">
              <a:spLocks noChangeArrowheads="1"/>
            </p:cNvSpPr>
            <p:nvPr/>
          </p:nvSpPr>
          <p:spPr bwMode="auto">
            <a:xfrm>
              <a:off x="5094288" y="2828925"/>
              <a:ext cx="679450" cy="244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40000"/>
                </a:lnSpc>
                <a:spcBef>
                  <a:spcPct val="20000"/>
                </a:spcBef>
                <a:buClr>
                  <a:srgbClr val="FFFF00"/>
                </a:buClr>
                <a:buSzPct val="120000"/>
                <a:buFont typeface="Wingdings" pitchFamily="2" charset="2"/>
                <a:buNone/>
              </a:pPr>
              <a:r>
                <a:rPr lang="en" altLang="en-US" sz="800" b="1"/>
                <a:t>2000-2005</a:t>
              </a:r>
              <a:endParaRPr lang="en-US" altLang="en-US" sz="800" b="1"/>
            </a:p>
          </p:txBody>
        </p:sp>
        <p:sp>
          <p:nvSpPr>
            <p:cNvPr id="72711" name="TextBox 7"/>
            <p:cNvSpPr txBox="1">
              <a:spLocks noChangeArrowheads="1"/>
            </p:cNvSpPr>
            <p:nvPr/>
          </p:nvSpPr>
          <p:spPr bwMode="auto">
            <a:xfrm>
              <a:off x="5010150" y="5035550"/>
              <a:ext cx="593725" cy="32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40000"/>
                </a:lnSpc>
                <a:spcBef>
                  <a:spcPct val="20000"/>
                </a:spcBef>
                <a:buClr>
                  <a:srgbClr val="FFFF00"/>
                </a:buClr>
                <a:buSzPct val="120000"/>
                <a:buFont typeface="Wingdings" pitchFamily="2" charset="2"/>
                <a:buNone/>
              </a:pPr>
              <a:r>
                <a:rPr lang="en" altLang="en-US" sz="1200" b="1"/>
                <a:t>Years</a:t>
              </a:r>
              <a:endParaRPr lang="en-US" altLang="en-US" sz="1200" b="1"/>
            </a:p>
          </p:txBody>
        </p:sp>
        <p:sp>
          <p:nvSpPr>
            <p:cNvPr id="72712" name="TextBox 1"/>
            <p:cNvSpPr txBox="1">
              <a:spLocks noChangeArrowheads="1"/>
            </p:cNvSpPr>
            <p:nvPr/>
          </p:nvSpPr>
          <p:spPr bwMode="auto">
            <a:xfrm>
              <a:off x="7426722" y="2854647"/>
              <a:ext cx="595312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" altLang="en-US" sz="800">
                  <a:latin typeface="Humnst777 BT" pitchFamily="34" charset="0"/>
                </a:rPr>
                <a:t>68% ± 5</a:t>
              </a:r>
            </a:p>
          </p:txBody>
        </p:sp>
        <p:sp>
          <p:nvSpPr>
            <p:cNvPr id="72713" name="TextBox 7"/>
            <p:cNvSpPr txBox="1">
              <a:spLocks noChangeArrowheads="1"/>
            </p:cNvSpPr>
            <p:nvPr/>
          </p:nvSpPr>
          <p:spPr bwMode="auto">
            <a:xfrm>
              <a:off x="7433072" y="2670497"/>
              <a:ext cx="595312" cy="214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" altLang="en-US" sz="800">
                  <a:latin typeface="Humnst777 BT" pitchFamily="34" charset="0"/>
                </a:rPr>
                <a:t>72% ± 4</a:t>
              </a:r>
            </a:p>
          </p:txBody>
        </p:sp>
      </p:grpSp>
      <p:sp>
        <p:nvSpPr>
          <p:cNvPr id="72707" name="TextBox 5"/>
          <p:cNvSpPr txBox="1">
            <a:spLocks noChangeArrowheads="1"/>
          </p:cNvSpPr>
          <p:nvPr/>
        </p:nvSpPr>
        <p:spPr bwMode="auto">
          <a:xfrm>
            <a:off x="6300788" y="6165850"/>
            <a:ext cx="1651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SzPct val="120000"/>
              <a:buFont typeface="Wingdings" pitchFamily="2" charset="2"/>
              <a:buNone/>
            </a:pPr>
            <a:r>
              <a:rPr lang="en" altLang="en-US" sz="1000" i="1">
                <a:latin typeface="Calibri" pitchFamily="34" charset="0"/>
              </a:rPr>
              <a:t>E BMT database 2000 - 20 11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44429E9-B833-5840-A7EC-5525786DD3F7}"/>
              </a:ext>
            </a:extLst>
          </p:cNvPr>
          <p:cNvSpPr txBox="1"/>
          <p:nvPr/>
        </p:nvSpPr>
        <p:spPr>
          <a:xfrm>
            <a:off x="1042988" y="620713"/>
            <a:ext cx="73374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" altLang="en-US" sz="2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Algorithm </a:t>
            </a:r>
            <a:r>
              <a:rPr lang="en" altLang="en-US" sz="2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for the initial treatment of severe AA in adults*</a:t>
            </a:r>
            <a:endParaRPr lang="en-US" altLang="en-US" sz="2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74754" name="TextBox 3"/>
          <p:cNvSpPr txBox="1">
            <a:spLocks noChangeArrowheads="1"/>
          </p:cNvSpPr>
          <p:nvPr/>
        </p:nvSpPr>
        <p:spPr bwMode="auto">
          <a:xfrm>
            <a:off x="7019925" y="6486525"/>
            <a:ext cx="1676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latin typeface="Calibri" pitchFamily="34" charset="0"/>
              </a:rPr>
              <a:t>Blood 2012; 120(6): 1185-96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4300" y="1181100"/>
            <a:ext cx="6858000" cy="5130800"/>
          </a:xfrm>
          <a:prstGeom prst="rect">
            <a:avLst/>
          </a:prstGeom>
          <a:noFill/>
        </p:spPr>
      </p:pic>
      <p:cxnSp>
        <p:nvCxnSpPr>
          <p:cNvPr id="74756" name="Straight Arrow Connector 5"/>
          <p:cNvCxnSpPr>
            <a:cxnSpLocks noChangeShapeType="1"/>
          </p:cNvCxnSpPr>
          <p:nvPr/>
        </p:nvCxnSpPr>
        <p:spPr bwMode="auto">
          <a:xfrm flipH="1">
            <a:off x="2779713" y="1392238"/>
            <a:ext cx="936625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57" name="Straight Arrow Connector 9"/>
          <p:cNvCxnSpPr>
            <a:cxnSpLocks noChangeShapeType="1"/>
          </p:cNvCxnSpPr>
          <p:nvPr/>
        </p:nvCxnSpPr>
        <p:spPr bwMode="auto">
          <a:xfrm>
            <a:off x="4235450" y="1501775"/>
            <a:ext cx="0" cy="3429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58" name="Straight Arrow Connector 11"/>
          <p:cNvCxnSpPr>
            <a:cxnSpLocks noChangeShapeType="1"/>
          </p:cNvCxnSpPr>
          <p:nvPr/>
        </p:nvCxnSpPr>
        <p:spPr bwMode="auto">
          <a:xfrm>
            <a:off x="4246563" y="2128838"/>
            <a:ext cx="0" cy="4365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59" name="Straight Arrow Connector 13"/>
          <p:cNvCxnSpPr>
            <a:cxnSpLocks noChangeShapeType="1"/>
          </p:cNvCxnSpPr>
          <p:nvPr/>
        </p:nvCxnSpPr>
        <p:spPr bwMode="auto">
          <a:xfrm>
            <a:off x="4246563" y="2781300"/>
            <a:ext cx="0" cy="42386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60" name="Straight Arrow Connector 15"/>
          <p:cNvCxnSpPr>
            <a:cxnSpLocks noChangeShapeType="1"/>
          </p:cNvCxnSpPr>
          <p:nvPr/>
        </p:nvCxnSpPr>
        <p:spPr bwMode="auto">
          <a:xfrm>
            <a:off x="4248150" y="3406775"/>
            <a:ext cx="0" cy="2381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61" name="Straight Arrow Connector 17"/>
          <p:cNvCxnSpPr>
            <a:cxnSpLocks noChangeShapeType="1"/>
          </p:cNvCxnSpPr>
          <p:nvPr/>
        </p:nvCxnSpPr>
        <p:spPr bwMode="auto">
          <a:xfrm>
            <a:off x="4248150" y="4010025"/>
            <a:ext cx="0" cy="2381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62" name="Straight Arrow Connector 18"/>
          <p:cNvCxnSpPr>
            <a:cxnSpLocks noChangeShapeType="1"/>
          </p:cNvCxnSpPr>
          <p:nvPr/>
        </p:nvCxnSpPr>
        <p:spPr bwMode="auto">
          <a:xfrm flipH="1">
            <a:off x="2698750" y="2692400"/>
            <a:ext cx="865188" cy="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63" name="Straight Arrow Connector 20"/>
          <p:cNvCxnSpPr>
            <a:cxnSpLocks noChangeShapeType="1"/>
          </p:cNvCxnSpPr>
          <p:nvPr/>
        </p:nvCxnSpPr>
        <p:spPr bwMode="auto">
          <a:xfrm>
            <a:off x="2170113" y="1557338"/>
            <a:ext cx="0" cy="2841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64" name="Straight Arrow Connector 22"/>
          <p:cNvCxnSpPr>
            <a:cxnSpLocks noChangeShapeType="1"/>
          </p:cNvCxnSpPr>
          <p:nvPr/>
        </p:nvCxnSpPr>
        <p:spPr bwMode="auto">
          <a:xfrm>
            <a:off x="2147888" y="2798763"/>
            <a:ext cx="0" cy="2841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65" name="Straight Arrow Connector 23"/>
          <p:cNvCxnSpPr>
            <a:cxnSpLocks noChangeShapeType="1"/>
          </p:cNvCxnSpPr>
          <p:nvPr/>
        </p:nvCxnSpPr>
        <p:spPr bwMode="auto">
          <a:xfrm flipV="1">
            <a:off x="5027613" y="2849563"/>
            <a:ext cx="623887" cy="43021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66" name="Straight Arrow Connector 26"/>
          <p:cNvCxnSpPr>
            <a:cxnSpLocks noChangeShapeType="1"/>
          </p:cNvCxnSpPr>
          <p:nvPr/>
        </p:nvCxnSpPr>
        <p:spPr bwMode="auto">
          <a:xfrm flipV="1">
            <a:off x="5019675" y="3249613"/>
            <a:ext cx="650875" cy="381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67" name="Straight Arrow Connector 29"/>
          <p:cNvCxnSpPr>
            <a:cxnSpLocks noChangeShapeType="1"/>
          </p:cNvCxnSpPr>
          <p:nvPr/>
        </p:nvCxnSpPr>
        <p:spPr bwMode="auto">
          <a:xfrm>
            <a:off x="6743700" y="3468688"/>
            <a:ext cx="0" cy="4238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68" name="Straight Arrow Connector 30"/>
          <p:cNvCxnSpPr>
            <a:cxnSpLocks noChangeShapeType="1"/>
          </p:cNvCxnSpPr>
          <p:nvPr/>
        </p:nvCxnSpPr>
        <p:spPr bwMode="auto">
          <a:xfrm>
            <a:off x="5703888" y="5173663"/>
            <a:ext cx="0" cy="2381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69" name="Straight Arrow Connector 31"/>
          <p:cNvCxnSpPr>
            <a:cxnSpLocks noChangeShapeType="1"/>
          </p:cNvCxnSpPr>
          <p:nvPr/>
        </p:nvCxnSpPr>
        <p:spPr bwMode="auto">
          <a:xfrm>
            <a:off x="7704138" y="5200650"/>
            <a:ext cx="0" cy="2381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70" name="Straight Arrow Connector 32"/>
          <p:cNvCxnSpPr>
            <a:cxnSpLocks noChangeShapeType="1"/>
          </p:cNvCxnSpPr>
          <p:nvPr/>
        </p:nvCxnSpPr>
        <p:spPr bwMode="auto">
          <a:xfrm>
            <a:off x="7691438" y="4710113"/>
            <a:ext cx="0" cy="2381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71" name="Straight Arrow Connector 33"/>
          <p:cNvCxnSpPr>
            <a:cxnSpLocks noChangeShapeType="1"/>
          </p:cNvCxnSpPr>
          <p:nvPr/>
        </p:nvCxnSpPr>
        <p:spPr bwMode="auto">
          <a:xfrm>
            <a:off x="5703888" y="4706938"/>
            <a:ext cx="0" cy="2381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72" name="Straight Connector 34"/>
          <p:cNvCxnSpPr>
            <a:cxnSpLocks noChangeShapeType="1"/>
          </p:cNvCxnSpPr>
          <p:nvPr/>
        </p:nvCxnSpPr>
        <p:spPr bwMode="auto">
          <a:xfrm>
            <a:off x="5703888" y="4706938"/>
            <a:ext cx="2000250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4773" name="Straight Connector 36"/>
          <p:cNvCxnSpPr>
            <a:cxnSpLocks noChangeShapeType="1"/>
          </p:cNvCxnSpPr>
          <p:nvPr/>
        </p:nvCxnSpPr>
        <p:spPr bwMode="auto">
          <a:xfrm>
            <a:off x="6743700" y="4365625"/>
            <a:ext cx="0" cy="328613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74774" name="Straight Arrow Connector 39"/>
          <p:cNvCxnSpPr>
            <a:cxnSpLocks noChangeShapeType="1"/>
          </p:cNvCxnSpPr>
          <p:nvPr/>
        </p:nvCxnSpPr>
        <p:spPr bwMode="auto">
          <a:xfrm>
            <a:off x="3733800" y="5045075"/>
            <a:ext cx="0" cy="2381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74775" name="Straight Connector 40"/>
          <p:cNvCxnSpPr>
            <a:cxnSpLocks noChangeShapeType="1"/>
          </p:cNvCxnSpPr>
          <p:nvPr/>
        </p:nvCxnSpPr>
        <p:spPr bwMode="auto">
          <a:xfrm flipH="1">
            <a:off x="3733800" y="5045075"/>
            <a:ext cx="1198563" cy="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>
            <a:extLst>
              <a:ext uri="{FF2B5EF4-FFF2-40B4-BE49-F238E27FC236}">
                <a16:creationId xmlns:a16="http://schemas.microsoft.com/office/drawing/2014/main" xmlns="" id="{3692D006-3FB6-8542-B672-8C60B8231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1125538"/>
            <a:ext cx="6572250" cy="358775"/>
          </a:xfrm>
        </p:spPr>
        <p:txBody>
          <a:bodyPr anchor="t">
            <a:normAutofit fontScale="90000"/>
          </a:bodyPr>
          <a:lstStyle/>
          <a:p>
            <a:pPr eaLnBrk="1" hangingPunct="1">
              <a:defRPr/>
            </a:pPr>
            <a:r>
              <a:rPr lang="e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Treatment of moderately severe AA (NSAA) </a:t>
            </a:r>
            <a:r>
              <a:rPr lang="en" altLang="en-US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anose="02020603050405020304" pitchFamily="18" charset="0"/>
              </a:rPr>
              <a:t>*</a:t>
            </a:r>
            <a:endParaRPr lang="en-GB" alt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802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684213" y="1844675"/>
            <a:ext cx="8208962" cy="4176713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en" altLang="en-US" sz="1800" b="1" smtClean="0">
                <a:solidFill>
                  <a:srgbClr val="002060"/>
                </a:solidFill>
              </a:rPr>
              <a:t>Observe and monitor PB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" altLang="en-US" sz="1800" b="1" smtClean="0">
                <a:solidFill>
                  <a:srgbClr val="002060"/>
                </a:solidFill>
              </a:rPr>
              <a:t>Supportive care:</a:t>
            </a:r>
          </a:p>
          <a:p>
            <a:pPr marL="971550" lvl="1" indent="-285750" eaLnBrk="1" hangingPunct="1">
              <a:buFont typeface="Arial" charset="0"/>
              <a:buChar char="•"/>
            </a:pPr>
            <a:r>
              <a:rPr lang="en" altLang="en-US" sz="1900" b="1" smtClean="0">
                <a:solidFill>
                  <a:srgbClr val="002060"/>
                </a:solidFill>
                <a:latin typeface="Calibri" pitchFamily="34" charset="0"/>
              </a:rPr>
              <a:t>Prophylactic TS leucodepleted platelet (&lt;10x10</a:t>
            </a:r>
            <a:r>
              <a:rPr lang="en" altLang="en-US" sz="1900" b="1" baseline="30000" smtClean="0">
                <a:solidFill>
                  <a:srgbClr val="002060"/>
                </a:solidFill>
                <a:latin typeface="Calibri" pitchFamily="34" charset="0"/>
              </a:rPr>
              <a:t>9</a:t>
            </a:r>
            <a:r>
              <a:rPr lang="en" altLang="en-US" sz="1900" b="1" smtClean="0">
                <a:solidFill>
                  <a:srgbClr val="002060"/>
                </a:solidFill>
                <a:latin typeface="Calibri" pitchFamily="34" charset="0"/>
              </a:rPr>
              <a:t>/l or &lt;20x10</a:t>
            </a:r>
            <a:r>
              <a:rPr lang="en" altLang="en-US" sz="1900" b="1" baseline="30000" smtClean="0">
                <a:solidFill>
                  <a:srgbClr val="002060"/>
                </a:solidFill>
                <a:latin typeface="Calibri" pitchFamily="34" charset="0"/>
              </a:rPr>
              <a:t>9</a:t>
            </a:r>
            <a:r>
              <a:rPr lang="en" altLang="en-US" sz="1900" b="1" smtClean="0">
                <a:solidFill>
                  <a:srgbClr val="002060"/>
                </a:solidFill>
                <a:latin typeface="Calibri" pitchFamily="34" charset="0"/>
              </a:rPr>
              <a:t>/l in the presence of fever)</a:t>
            </a:r>
          </a:p>
          <a:p>
            <a:pPr marL="971550" lvl="1" indent="-285750" eaLnBrk="1" hangingPunct="1">
              <a:buFont typeface="Arial" charset="0"/>
              <a:buChar char="•"/>
            </a:pPr>
            <a:r>
              <a:rPr lang="en" altLang="en-US" sz="1900" b="1" smtClean="0">
                <a:solidFill>
                  <a:srgbClr val="002060"/>
                </a:solidFill>
                <a:latin typeface="Calibri" pitchFamily="34" charset="0"/>
              </a:rPr>
              <a:t>To maintain Hb level (&gt;80 g/l)</a:t>
            </a:r>
          </a:p>
          <a:p>
            <a:pPr marL="971550" lvl="1" indent="-285750" eaLnBrk="1" hangingPunct="1">
              <a:buFont typeface="Arial" charset="0"/>
              <a:buChar char="•"/>
            </a:pPr>
            <a:r>
              <a:rPr lang="en" altLang="en-US" sz="1900" b="1" smtClean="0">
                <a:solidFill>
                  <a:srgbClr val="002060"/>
                </a:solidFill>
                <a:latin typeface="Calibri" pitchFamily="34" charset="0"/>
              </a:rPr>
              <a:t>If Neutro &lt;0.5x10</a:t>
            </a:r>
            <a:r>
              <a:rPr lang="en" altLang="en-US" sz="1900" b="1" baseline="30000" smtClean="0">
                <a:solidFill>
                  <a:srgbClr val="002060"/>
                </a:solidFill>
                <a:latin typeface="Calibri" pitchFamily="34" charset="0"/>
              </a:rPr>
              <a:t>9</a:t>
            </a:r>
            <a:r>
              <a:rPr lang="en" altLang="en-US" sz="1900" b="1" smtClean="0">
                <a:solidFill>
                  <a:srgbClr val="002060"/>
                </a:solidFill>
                <a:latin typeface="Calibri" pitchFamily="34" charset="0"/>
              </a:rPr>
              <a:t>/l prophylactic antibiotic/antifungal drugs (FUO parenteral)</a:t>
            </a:r>
          </a:p>
          <a:p>
            <a:pPr marL="971550" lvl="1" indent="-285750" eaLnBrk="1" hangingPunct="1">
              <a:buFont typeface="Arial" charset="0"/>
              <a:buChar char="•"/>
            </a:pPr>
            <a:r>
              <a:rPr lang="en" altLang="en-US" sz="1900" b="1" smtClean="0">
                <a:solidFill>
                  <a:srgbClr val="002060"/>
                </a:solidFill>
                <a:latin typeface="Calibri" pitchFamily="34" charset="0"/>
              </a:rPr>
              <a:t>Iron chelation if ferritin is &gt;1000</a:t>
            </a:r>
            <a:r>
              <a:rPr lang="en" altLang="en-US" sz="1900" b="1" smtClean="0">
                <a:solidFill>
                  <a:srgbClr val="002060"/>
                </a:solidFill>
                <a:latin typeface="Calibri" pitchFamily="34" charset="0"/>
                <a:cs typeface="Arial" charset="0"/>
              </a:rPr>
              <a:t>µg/l</a:t>
            </a:r>
          </a:p>
          <a:p>
            <a:pPr marL="971550" lvl="1" indent="-285750" eaLnBrk="1" hangingPunct="1">
              <a:buFont typeface="Arial" charset="0"/>
              <a:buChar char="•"/>
            </a:pPr>
            <a:r>
              <a:rPr lang="en" altLang="en-US" sz="1900" b="1" smtClean="0">
                <a:solidFill>
                  <a:srgbClr val="002060"/>
                </a:solidFill>
                <a:latin typeface="Calibri" pitchFamily="34" charset="0"/>
                <a:cs typeface="Arial" charset="0"/>
              </a:rPr>
              <a:t>Growth factors?</a:t>
            </a:r>
            <a:endParaRPr lang="sr-Latn-CS" altLang="en-US" sz="1900" b="1" smtClean="0">
              <a:solidFill>
                <a:srgbClr val="002060"/>
              </a:solidFill>
              <a:latin typeface="Calibri" pitchFamily="34" charset="0"/>
            </a:endParaRPr>
          </a:p>
          <a:p>
            <a:pPr eaLnBrk="1" hangingPunct="1">
              <a:buFont typeface="Wingdings" pitchFamily="2" charset="2"/>
              <a:buChar char="§"/>
            </a:pPr>
            <a:r>
              <a:rPr lang="en" altLang="en-US" sz="1800" b="1" smtClean="0">
                <a:solidFill>
                  <a:srgbClr val="002060"/>
                </a:solidFill>
              </a:rPr>
              <a:t>Progression to SAA, follow algorithm fo SAA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" altLang="en-US" sz="1800" b="1" smtClean="0">
                <a:solidFill>
                  <a:srgbClr val="002060"/>
                </a:solidFill>
              </a:rPr>
              <a:t>Red cell and/or platelet TS dependent, may be considered ATG+CSA or BMT (depend of age and condition)</a:t>
            </a:r>
          </a:p>
        </p:txBody>
      </p:sp>
      <p:sp>
        <p:nvSpPr>
          <p:cNvPr id="76803" name="TextBox 1"/>
          <p:cNvSpPr txBox="1">
            <a:spLocks noChangeArrowheads="1"/>
          </p:cNvSpPr>
          <p:nvPr/>
        </p:nvSpPr>
        <p:spPr bwMode="auto">
          <a:xfrm>
            <a:off x="539750" y="6165850"/>
            <a:ext cx="20955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" altLang="en-US" sz="1000" i="1">
                <a:cs typeface="Times New Roman" pitchFamily="18" charset="0"/>
              </a:rPr>
              <a:t>Acording to Guidelines of BCSH</a:t>
            </a:r>
            <a:r>
              <a:rPr lang="en" altLang="en-US" sz="1000">
                <a:latin typeface="Times New Roman" pitchFamily="18" charset="0"/>
                <a:cs typeface="Times New Roman" pitchFamily="18" charset="0"/>
              </a:rPr>
              <a:t> </a:t>
            </a:r>
            <a:endParaRPr lang="en-GB" altLang="en-US" sz="1000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49" name="Picture 3"/>
          <p:cNvPicPr>
            <a:picLocks noChangeAspect="1"/>
          </p:cNvPicPr>
          <p:nvPr/>
        </p:nvPicPr>
        <p:blipFill>
          <a:blip r:embed="rId3" cstate="print"/>
          <a:srcRect b="20242"/>
          <a:stretch>
            <a:fillRect/>
          </a:stretch>
        </p:blipFill>
        <p:spPr bwMode="auto">
          <a:xfrm>
            <a:off x="1763713" y="2060575"/>
            <a:ext cx="52355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0" name="TextBox 3"/>
          <p:cNvSpPr txBox="1">
            <a:spLocks noChangeArrowheads="1"/>
          </p:cNvSpPr>
          <p:nvPr/>
        </p:nvSpPr>
        <p:spPr bwMode="auto">
          <a:xfrm>
            <a:off x="7092950" y="6165850"/>
            <a:ext cx="16160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solidFill>
                  <a:srgbClr val="000000"/>
                </a:solidFill>
                <a:latin typeface="Calibri" pitchFamily="34" charset="0"/>
              </a:rPr>
              <a:t>*Hematology 2013; 76-81</a:t>
            </a:r>
            <a:endParaRPr lang="en-US" altLang="en-US" sz="1000" i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BED7288F-726C-8045-B3B6-7917EAACED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038225"/>
            <a:ext cx="8113712" cy="4000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defRPr/>
            </a:pPr>
            <a:r>
              <a:rPr lang="en" alt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Response to stimulation of </a:t>
            </a:r>
            <a:r>
              <a:rPr lang="en" altLang="en-US" sz="2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stem cells </a:t>
            </a:r>
            <a:r>
              <a:rPr lang="en" altLang="en-US" sz="20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with growth factors*</a:t>
            </a:r>
            <a:endParaRPr lang="en-GB" altLang="en-US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>
            <a:extLst>
              <a:ext uri="{FF2B5EF4-FFF2-40B4-BE49-F238E27FC236}">
                <a16:creationId xmlns:a16="http://schemas.microsoft.com/office/drawing/2014/main" xmlns="" id="{EB9C73F4-3342-B94D-8B85-876347D7E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8" y="908050"/>
            <a:ext cx="6264275" cy="725488"/>
          </a:xfrm>
          <a:extLst/>
        </p:spPr>
        <p:txBody>
          <a:bodyPr rtlCol="0" anchor="t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" alt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Epidemiology</a:t>
            </a:r>
            <a:r>
              <a:rPr lang="sr-Latn-CS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/>
            </a:r>
            <a:br>
              <a:rPr lang="sr-Latn-CS" alt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endParaRPr lang="en-GB" alt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0483" name="Content Placeholder 2">
            <a:extLst>
              <a:ext uri="{FF2B5EF4-FFF2-40B4-BE49-F238E27FC236}">
                <a16:creationId xmlns:a16="http://schemas.microsoft.com/office/drawing/2014/main" xmlns="" id="{83E25C90-1F18-3449-89D4-6C45F9630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750" y="2060575"/>
            <a:ext cx="8496300" cy="2928938"/>
          </a:xfrm>
        </p:spPr>
        <p:txBody>
          <a:bodyPr/>
          <a:lstStyle/>
          <a:p>
            <a:pPr marL="12700" indent="-12700" eaLnBrk="1" hangingPunct="1">
              <a:spcBef>
                <a:spcPts val="1800"/>
              </a:spcBef>
              <a:buFontTx/>
              <a:buNone/>
              <a:tabLst>
                <a:tab pos="396875" algn="l"/>
              </a:tabLst>
              <a:defRPr/>
            </a:pPr>
            <a:r>
              <a:rPr lang="en" altLang="en-US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AA </a:t>
            </a:r>
            <a:r>
              <a:rPr lang="en" altLang="en-US" sz="28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is rare disease, incidence of AA is two million of people per year </a:t>
            </a:r>
            <a:endParaRPr lang="en" altLang="en-US" sz="2800" b="1" dirty="0">
              <a:solidFill>
                <a:srgbClr val="002060"/>
              </a:solidFill>
              <a:latin typeface="Calibri" panose="020F0502020204030204" pitchFamily="34" charset="0"/>
            </a:endParaRPr>
          </a:p>
          <a:p>
            <a:pPr eaLnBrk="1" hangingPunct="1">
              <a:spcBef>
                <a:spcPts val="3000"/>
              </a:spcBef>
              <a:buFontTx/>
              <a:buNone/>
              <a:defRPr/>
            </a:pPr>
            <a:r>
              <a:rPr lang="en" altLang="en-US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In relation to age, it has a bimodal distribution:</a:t>
            </a:r>
          </a:p>
          <a:p>
            <a:pPr marL="741363" lvl="1" indent="-344488" eaLnBrk="1" hangingPunct="1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en" altLang="en-US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the first peak between the ages of 15 and 25</a:t>
            </a:r>
          </a:p>
          <a:p>
            <a:pPr marL="741363" lvl="1" indent="-344488" eaLnBrk="1" hangingPunct="1">
              <a:spcBef>
                <a:spcPts val="600"/>
              </a:spcBef>
              <a:buFont typeface="Wingdings" pitchFamily="2" charset="2"/>
              <a:buChar char="§"/>
              <a:defRPr/>
            </a:pPr>
            <a:r>
              <a:rPr lang="en" altLang="en-US" sz="2800" b="1" dirty="0">
                <a:solidFill>
                  <a:srgbClr val="002060"/>
                </a:solidFill>
                <a:latin typeface="Calibri" panose="020F0502020204030204" pitchFamily="34" charset="0"/>
              </a:rPr>
              <a:t>the second peak between the ages of 65 and 69.</a:t>
            </a:r>
          </a:p>
          <a:p>
            <a:pPr lvl="1" eaLnBrk="1" hangingPunct="1">
              <a:buFont typeface="Arial" panose="020B0604020202020204" pitchFamily="34" charset="0"/>
              <a:buNone/>
              <a:defRPr/>
            </a:pPr>
            <a:endParaRPr lang="sr-Latn-CS" altLang="en-US" sz="105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897" name="Picture 2"/>
          <p:cNvPicPr>
            <a:picLocks noChangeAspect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187450" y="1025525"/>
            <a:ext cx="6943725" cy="536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AEF36E9E-462E-D842-A43F-55FEDD5BC398}"/>
              </a:ext>
            </a:extLst>
          </p:cNvPr>
          <p:cNvSpPr/>
          <p:nvPr/>
        </p:nvSpPr>
        <p:spPr>
          <a:xfrm>
            <a:off x="2195513" y="333375"/>
            <a:ext cx="5329237" cy="5222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20000"/>
              </a:spcBef>
              <a:buClr>
                <a:srgbClr val="FFFF00"/>
              </a:buClr>
              <a:buSzPct val="120000"/>
              <a:buFont typeface="Wingdings" panose="05000000000000000000" pitchFamily="2" charset="2"/>
              <a:buNone/>
              <a:defRPr/>
            </a:pPr>
            <a:r>
              <a:rPr lang="en" altLang="en-US" sz="20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Algorithm for monitoring AA treated with IST</a:t>
            </a:r>
            <a:endParaRPr lang="en-US" altLang="en-US" sz="20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80899" name="TextBox 3"/>
          <p:cNvSpPr txBox="1">
            <a:spLocks noChangeArrowheads="1"/>
          </p:cNvSpPr>
          <p:nvPr/>
        </p:nvSpPr>
        <p:spPr bwMode="auto">
          <a:xfrm>
            <a:off x="7092950" y="6508750"/>
            <a:ext cx="167481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latin typeface="Calibri" pitchFamily="34" charset="0"/>
              </a:rPr>
              <a:t>Blood 2012; 120(6): 1185-96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0A096C6-1E9E-CB43-BC31-DC7CF048ADFA}"/>
              </a:ext>
            </a:extLst>
          </p:cNvPr>
          <p:cNvSpPr txBox="1"/>
          <p:nvPr/>
        </p:nvSpPr>
        <p:spPr>
          <a:xfrm>
            <a:off x="684213" y="1912938"/>
            <a:ext cx="7991475" cy="4108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1588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" sz="2400" b="1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IST is recommended for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" b="1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TS-dependent NSAA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" b="1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&gt;40 years old with SAA/VSAA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" b="1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Younger with SAA/VSAA without HLA-identical sibling dono r</a:t>
            </a:r>
            <a:endParaRPr lang="en-US" sz="1000" b="1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0" lvl="1" indent="31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" sz="2400" b="1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MRD SCT is recommended for</a:t>
            </a:r>
            <a:r>
              <a:rPr lang="en" sz="1400" b="1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" b="1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&lt;40 years old with SAA/VSAA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" b="1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BM as a source of stem cells</a:t>
            </a:r>
          </a:p>
          <a:p>
            <a:pPr marL="0" lvl="1" indent="3175" eaLnBrk="1" fontAlgn="auto" hangingPunct="1">
              <a:spcBef>
                <a:spcPts val="600"/>
              </a:spcBef>
              <a:spcAft>
                <a:spcPts val="0"/>
              </a:spcAft>
              <a:defRPr/>
            </a:pPr>
            <a:r>
              <a:rPr lang="en" sz="2400" b="1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MUD SCT may be considered for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" b="1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SAA without response after at least I course of ATG and CSA</a:t>
            </a:r>
            <a:endParaRPr lang="en-US" b="1" dirty="0">
              <a:solidFill>
                <a:srgbClr val="002060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C00000"/>
              </a:buClr>
              <a:buFont typeface="Arial" panose="020B0604020202020204" pitchFamily="34" charset="0"/>
              <a:buChar char="•"/>
              <a:defRPr/>
            </a:pPr>
            <a:r>
              <a:rPr lang="en" b="1" i="1" dirty="0">
                <a:solidFill>
                  <a:srgbClr val="00206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There is currently insufficient data on outcome older patients, optimal conditioning regimen...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3783201-9226-9F4E-84E9-96891A53C5F9}"/>
              </a:ext>
            </a:extLst>
          </p:cNvPr>
          <p:cNvSpPr txBox="1"/>
          <p:nvPr/>
        </p:nvSpPr>
        <p:spPr>
          <a:xfrm>
            <a:off x="539750" y="1052513"/>
            <a:ext cx="3706813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" altLang="en-US" sz="24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Take home message</a:t>
            </a:r>
            <a:endParaRPr lang="en-US" sz="2400" dirty="0">
              <a:solidFill>
                <a:schemeClr val="accent6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64AACFF-DC74-EE47-B442-7EB143ADC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" alt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Etiopathogenesis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447675" y="1844675"/>
            <a:ext cx="8255000" cy="426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230188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" altLang="en-US" sz="2400" b="1" dirty="0">
                <a:solidFill>
                  <a:srgbClr val="002060"/>
                </a:solidFill>
                <a:latin typeface="Calibri" pitchFamily="34" charset="0"/>
              </a:rPr>
              <a:t>It can be congenital or acquired _ _</a:t>
            </a:r>
            <a:endParaRPr lang="sr-Latn-CS" altLang="en-US" sz="2400" b="1" dirty="0">
              <a:solidFill>
                <a:srgbClr val="002060"/>
              </a:solidFill>
              <a:latin typeface="Calibri" pitchFamily="34" charset="0"/>
            </a:endParaRPr>
          </a:p>
          <a:p>
            <a:pPr marL="342900" indent="-230188" eaLnBrk="1" hangingPunct="1">
              <a:spcBef>
                <a:spcPts val="12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" altLang="en-US" sz="2400" b="1" dirty="0">
                <a:solidFill>
                  <a:srgbClr val="002060"/>
                </a:solidFill>
                <a:latin typeface="Calibri" pitchFamily="34" charset="0"/>
              </a:rPr>
              <a:t>Causes/pathogenetic mechanisms:</a:t>
            </a:r>
          </a:p>
          <a:p>
            <a:pPr marL="800100" lvl="1" indent="-342900" eaLnBrk="1" hangingPunct="1">
              <a:spcBef>
                <a:spcPts val="1800"/>
              </a:spcBef>
              <a:buFont typeface="Arial" charset="0"/>
              <a:buChar char="•"/>
            </a:pPr>
            <a:r>
              <a:rPr lang="en" altLang="en-US" sz="2400" b="1" dirty="0">
                <a:solidFill>
                  <a:srgbClr val="002060"/>
                </a:solidFill>
                <a:latin typeface="Calibri" pitchFamily="34" charset="0"/>
              </a:rPr>
              <a:t>Immune-mediated suppression/destruction of hematopoiesis (CTL, Th1 lymphocytes, IFN- γ and TNF- α ) ≈ 70-80% AA (idiopathic)</a:t>
            </a:r>
          </a:p>
          <a:p>
            <a:pPr marL="800100" lvl="1" indent="-342900" eaLnBrk="1" hangingPunct="1">
              <a:spcBef>
                <a:spcPts val="1800"/>
              </a:spcBef>
              <a:buFont typeface="Arial" charset="0"/>
              <a:buChar char="•"/>
            </a:pPr>
            <a:r>
              <a:rPr lang="en" altLang="en-US" sz="2400" b="1" dirty="0">
                <a:solidFill>
                  <a:srgbClr val="002060"/>
                </a:solidFill>
                <a:latin typeface="Calibri" pitchFamily="34" charset="0"/>
              </a:rPr>
              <a:t>Toxic damage to </a:t>
            </a:r>
            <a:r>
              <a:rPr lang="en" altLang="en-US" sz="2400" b="1" dirty="0" smtClean="0">
                <a:solidFill>
                  <a:srgbClr val="002060"/>
                </a:solidFill>
                <a:latin typeface="Calibri" pitchFamily="34" charset="0"/>
              </a:rPr>
              <a:t>stem cell </a:t>
            </a:r>
            <a:r>
              <a:rPr lang="en" altLang="en-US" sz="2400" b="1" dirty="0">
                <a:solidFill>
                  <a:srgbClr val="002060"/>
                </a:solidFill>
                <a:latin typeface="Calibri" pitchFamily="34" charset="0"/>
              </a:rPr>
              <a:t>(cytotoxic agents, drugs, radiation, chemicals, viruses)</a:t>
            </a:r>
          </a:p>
          <a:p>
            <a:pPr marL="800100" lvl="1" indent="-342900" eaLnBrk="1" hangingPunct="1">
              <a:spcBef>
                <a:spcPts val="1800"/>
              </a:spcBef>
              <a:buFont typeface="Arial" charset="0"/>
              <a:buChar char="•"/>
            </a:pPr>
            <a:r>
              <a:rPr lang="en" altLang="en-US" sz="2400" b="1" dirty="0">
                <a:solidFill>
                  <a:srgbClr val="002060"/>
                </a:solidFill>
                <a:latin typeface="Calibri" pitchFamily="34" charset="0"/>
              </a:rPr>
              <a:t>Congenital intrinsic defect in DNA repair/repair genes in </a:t>
            </a:r>
            <a:r>
              <a:rPr lang="en" altLang="en-US" sz="2400" b="1" dirty="0" smtClean="0">
                <a:solidFill>
                  <a:srgbClr val="002060"/>
                </a:solidFill>
                <a:latin typeface="Calibri" pitchFamily="34" charset="0"/>
              </a:rPr>
              <a:t>stem cell </a:t>
            </a:r>
            <a:r>
              <a:rPr lang="en" altLang="en-US" sz="2400" b="1" dirty="0">
                <a:solidFill>
                  <a:srgbClr val="002060"/>
                </a:solidFill>
                <a:latin typeface="Calibri" pitchFamily="34" charset="0"/>
              </a:rPr>
              <a:t>(FA, SDS, DK)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>
            <a:extLst>
              <a:ext uri="{FF2B5EF4-FFF2-40B4-BE49-F238E27FC236}">
                <a16:creationId xmlns:a16="http://schemas.microsoft.com/office/drawing/2014/main" xmlns="" id="{6293182B-36E3-CE44-91DA-C7BCE6A05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8" y="981075"/>
            <a:ext cx="3960812" cy="654050"/>
          </a:xfrm>
        </p:spPr>
        <p:txBody>
          <a:bodyPr anchor="t"/>
          <a:lstStyle/>
          <a:p>
            <a:pPr>
              <a:defRPr/>
            </a:pPr>
            <a:r>
              <a:rPr lang="en" alt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Pathophysiology</a:t>
            </a:r>
            <a:endParaRPr lang="en-GB" altLang="en-US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7650" name="Content Placeholder 2"/>
          <p:cNvSpPr>
            <a:spLocks noGrp="1" noChangeArrowheads="1"/>
          </p:cNvSpPr>
          <p:nvPr>
            <p:ph idx="1"/>
          </p:nvPr>
        </p:nvSpPr>
        <p:spPr>
          <a:xfrm>
            <a:off x="539750" y="1989138"/>
            <a:ext cx="7777163" cy="3743325"/>
          </a:xfrm>
        </p:spPr>
        <p:txBody>
          <a:bodyPr>
            <a:normAutofit lnSpcReduction="10000"/>
          </a:bodyPr>
          <a:lstStyle/>
          <a:p>
            <a:pPr marL="357188" indent="-357188" eaLnBrk="1" hangingPunct="1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800" b="1" smtClean="0">
                <a:solidFill>
                  <a:srgbClr val="002060"/>
                </a:solidFill>
                <a:latin typeface="Calibri" pitchFamily="34" charset="0"/>
              </a:rPr>
              <a:t>Clinical observations on the role of the immune system (Mathe 1970)</a:t>
            </a:r>
          </a:p>
          <a:p>
            <a:pPr marL="357188" indent="-357188" eaLnBrk="1" hangingPunct="1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800" b="1" smtClean="0">
                <a:solidFill>
                  <a:srgbClr val="002060"/>
                </a:solidFill>
                <a:latin typeface="Calibri" pitchFamily="34" charset="0"/>
              </a:rPr>
              <a:t>Detection of oligoclonal/monoclonal expansion of autoreactive T lymphocytes</a:t>
            </a:r>
          </a:p>
          <a:p>
            <a:pPr marL="357188" indent="-357188" eaLnBrk="1" hangingPunct="1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800" b="1" smtClean="0">
                <a:solidFill>
                  <a:srgbClr val="002060"/>
                </a:solidFill>
                <a:latin typeface="Calibri" pitchFamily="34" charset="0"/>
              </a:rPr>
              <a:t>HLA molecules (polymorphisms)</a:t>
            </a:r>
          </a:p>
          <a:p>
            <a:pPr marL="357188" indent="-357188" eaLnBrk="1" hangingPunct="1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800" b="1" smtClean="0">
                <a:solidFill>
                  <a:srgbClr val="002060"/>
                </a:solidFill>
                <a:latin typeface="Calibri" pitchFamily="34" charset="0"/>
              </a:rPr>
              <a:t>LOH / SNP / autoimmunity</a:t>
            </a:r>
          </a:p>
          <a:p>
            <a:pPr marL="357188" indent="-357188" eaLnBrk="1" hangingPunct="1">
              <a:spcBef>
                <a:spcPts val="1800"/>
              </a:spcBef>
              <a:buFont typeface="Wingdings" pitchFamily="2" charset="2"/>
              <a:buChar char="§"/>
            </a:pPr>
            <a:r>
              <a:rPr lang="en" altLang="en-US" sz="2800" b="1" smtClean="0">
                <a:solidFill>
                  <a:srgbClr val="002060"/>
                </a:solidFill>
                <a:latin typeface="Calibri" pitchFamily="34" charset="0"/>
              </a:rPr>
              <a:t>Myelosuppressive cytokines and molecules</a:t>
            </a:r>
            <a:endParaRPr lang="en-GB" altLang="en-US" sz="2800" b="1" smtClean="0"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3"/>
          <p:cNvPicPr>
            <a:picLocks noChangeAspect="1"/>
          </p:cNvPicPr>
          <p:nvPr/>
        </p:nvPicPr>
        <p:blipFill>
          <a:blip r:embed="rId3" cstate="print"/>
          <a:srcRect b="13800"/>
          <a:stretch>
            <a:fillRect/>
          </a:stretch>
        </p:blipFill>
        <p:spPr bwMode="auto">
          <a:xfrm>
            <a:off x="1476375" y="1844675"/>
            <a:ext cx="5969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AEF38A30-803D-574C-A89F-0C0533E517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692150"/>
            <a:ext cx="6769100" cy="8318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 algn="just" eaLnBrk="1" hangingPunct="1">
              <a:defRPr/>
            </a:pPr>
            <a:r>
              <a:rPr lang="en" altLang="en-US" sz="2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Pathophysiology of HSC immune damage in AA and “targeted” therapy*</a:t>
            </a:r>
            <a:endParaRPr lang="en-US" altLang="en-US" sz="2400" b="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sp>
        <p:nvSpPr>
          <p:cNvPr id="29699" name="TextBox 5"/>
          <p:cNvSpPr txBox="1">
            <a:spLocks noChangeArrowheads="1"/>
          </p:cNvSpPr>
          <p:nvPr/>
        </p:nvSpPr>
        <p:spPr bwMode="auto">
          <a:xfrm>
            <a:off x="6732588" y="6189663"/>
            <a:ext cx="1927225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solidFill>
                  <a:srgbClr val="000000"/>
                </a:solidFill>
                <a:latin typeface="Calibri" pitchFamily="34" charset="0"/>
              </a:rPr>
              <a:t>*Int J Hematol 2013; 97: 564-72 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1755775"/>
            <a:ext cx="4464050" cy="441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6" name="TextBox 3"/>
          <p:cNvSpPr txBox="1">
            <a:spLocks noChangeArrowheads="1"/>
          </p:cNvSpPr>
          <p:nvPr/>
        </p:nvSpPr>
        <p:spPr bwMode="auto">
          <a:xfrm>
            <a:off x="6300788" y="6186488"/>
            <a:ext cx="233203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solidFill>
                  <a:srgbClr val="000000"/>
                </a:solidFill>
                <a:latin typeface="Calibri" pitchFamily="34" charset="0"/>
              </a:rPr>
              <a:t>*Crit Rev Oncol Hematol 2010; 75: 79-93</a:t>
            </a:r>
            <a:endParaRPr lang="en-US" altLang="en-US" sz="1000" i="1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xmlns="" id="{0DC29474-9A96-B143-AEFB-5F8780BCAB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054100"/>
            <a:ext cx="8208963" cy="4921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>
              <a:defRPr/>
            </a:pPr>
            <a:r>
              <a:rPr lang="en" alt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Pathophysiology of immune destruction of HSCs in AA</a:t>
            </a:r>
            <a:endParaRPr lang="en-GB" altLang="en-US" sz="2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4"/>
          <p:cNvSpPr txBox="1">
            <a:spLocks noChangeArrowheads="1"/>
          </p:cNvSpPr>
          <p:nvPr/>
        </p:nvSpPr>
        <p:spPr bwMode="auto">
          <a:xfrm>
            <a:off x="611188" y="1916113"/>
            <a:ext cx="7993062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" altLang="en-US" sz="2400" b="1" dirty="0">
                <a:solidFill>
                  <a:srgbClr val="002060"/>
                </a:solidFill>
              </a:rPr>
              <a:t>Microenvironment in </a:t>
            </a:r>
            <a:r>
              <a:rPr lang="en" altLang="en-US" sz="2400" b="1" dirty="0" smtClean="0">
                <a:solidFill>
                  <a:srgbClr val="002060"/>
                </a:solidFill>
              </a:rPr>
              <a:t>bone marrow </a:t>
            </a:r>
            <a:r>
              <a:rPr lang="en" altLang="en-US" sz="2400" b="1" dirty="0">
                <a:solidFill>
                  <a:srgbClr val="002060"/>
                </a:solidFill>
              </a:rPr>
              <a:t>- stroma (osteoblasts, adipocytes, reticular cells</a:t>
            </a:r>
            <a:r>
              <a:rPr lang="en" altLang="en-US" sz="2400" b="1" dirty="0" smtClean="0">
                <a:solidFill>
                  <a:srgbClr val="002060"/>
                </a:solidFill>
              </a:rPr>
              <a:t>, </a:t>
            </a:r>
            <a:r>
              <a:rPr lang="en" altLang="en-US" sz="2400" b="1" dirty="0">
                <a:solidFill>
                  <a:srgbClr val="002060"/>
                </a:solidFill>
              </a:rPr>
              <a:t>macrophages,)</a:t>
            </a:r>
          </a:p>
          <a:p>
            <a:pPr marL="342900" indent="-3429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" altLang="en-US" sz="2400" b="1" dirty="0">
                <a:solidFill>
                  <a:srgbClr val="002060"/>
                </a:solidFill>
              </a:rPr>
              <a:t>"Niche" HSC (maintenance and "homing")</a:t>
            </a:r>
          </a:p>
          <a:p>
            <a:pPr marL="342900" indent="-3429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" altLang="en-US" sz="2400" b="1" dirty="0">
                <a:solidFill>
                  <a:srgbClr val="002060"/>
                </a:solidFill>
              </a:rPr>
              <a:t>Composition of the "niche" and interaction with HSC (coordinated with heart rhythm, hormones, O </a:t>
            </a:r>
            <a:r>
              <a:rPr lang="en" altLang="en-US" sz="2400" b="1" baseline="-25000" dirty="0">
                <a:solidFill>
                  <a:srgbClr val="002060"/>
                </a:solidFill>
              </a:rPr>
              <a:t>2 </a:t>
            </a:r>
            <a:r>
              <a:rPr lang="en" altLang="en-US" sz="3600" b="1" baseline="-25000" dirty="0">
                <a:solidFill>
                  <a:srgbClr val="002060"/>
                </a:solidFill>
              </a:rPr>
              <a:t>pressure </a:t>
            </a:r>
            <a:r>
              <a:rPr lang="en" altLang="en-US" sz="2400" b="1" dirty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" altLang="en-US" sz="2400" b="1" dirty="0" smtClean="0">
                <a:solidFill>
                  <a:srgbClr val="002060"/>
                </a:solidFill>
              </a:rPr>
              <a:t>Mesenhemial stem cells (MSPC) </a:t>
            </a:r>
            <a:r>
              <a:rPr lang="en" altLang="en-US" sz="2400" b="1" dirty="0">
                <a:solidFill>
                  <a:srgbClr val="002060"/>
                </a:solidFill>
              </a:rPr>
              <a:t>in AA promotes apoptosis, adipogenesis</a:t>
            </a:r>
          </a:p>
          <a:p>
            <a:pPr marL="342900" indent="-342900">
              <a:spcBef>
                <a:spcPts val="18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en" altLang="en-US" sz="2400" b="1" dirty="0">
                <a:solidFill>
                  <a:srgbClr val="002060"/>
                </a:solidFill>
              </a:rPr>
              <a:t>Defect in the microenvironment / dysfunction / initiation of AA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6BAEA23-A208-1943-ACD7-6533D23BA313}"/>
              </a:ext>
            </a:extLst>
          </p:cNvPr>
          <p:cNvSpPr txBox="1"/>
          <p:nvPr/>
        </p:nvSpPr>
        <p:spPr>
          <a:xfrm>
            <a:off x="468313" y="908050"/>
            <a:ext cx="2209800" cy="5857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" altLang="en-US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Biology</a:t>
            </a:r>
            <a:endParaRPr lang="en-US" sz="3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Box 4">
            <a:extLst>
              <a:ext uri="{FF2B5EF4-FFF2-40B4-BE49-F238E27FC236}">
                <a16:creationId xmlns:a16="http://schemas.microsoft.com/office/drawing/2014/main" xmlns="" id="{A08959C0-CCE5-8741-A6E7-DF4603D2C4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098550"/>
            <a:ext cx="8064500" cy="4302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1pPr>
            <a:lvl2pPr marL="742950" indent="-28575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2pPr>
            <a:lvl3pPr marL="11430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3pPr>
            <a:lvl4pPr marL="16002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4pPr>
            <a:lvl5pPr marL="2057400" indent="-228600"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100" b="1">
                <a:solidFill>
                  <a:schemeClr val="bg1"/>
                </a:solidFill>
                <a:latin typeface="Humnst777 BT" panose="020B0603030504020204" pitchFamily="34" charset="0"/>
              </a:defRPr>
            </a:lvl9pPr>
          </a:lstStyle>
          <a:p>
            <a:pPr algn="just" eaLnBrk="1" hangingPunct="1">
              <a:defRPr/>
            </a:pPr>
            <a:r>
              <a:rPr lang="en" altLang="en-US" sz="2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Arial" panose="020B0604020202020204" pitchFamily="34" charset="0"/>
              </a:rPr>
              <a:t>Schematic representation of the microenvironment and "niche" of HSC in KS</a:t>
            </a:r>
            <a:endParaRPr lang="en-US" altLang="en-US" sz="22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cs typeface="Arial" panose="020B0604020202020204" pitchFamily="34" charset="0"/>
            </a:endParaRPr>
          </a:p>
        </p:txBody>
      </p:sp>
      <p:pic>
        <p:nvPicPr>
          <p:cNvPr id="35842" name="Picture 1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150" y="1701800"/>
            <a:ext cx="5303838" cy="443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Box 4"/>
          <p:cNvSpPr txBox="1">
            <a:spLocks noChangeArrowheads="1"/>
          </p:cNvSpPr>
          <p:nvPr/>
        </p:nvSpPr>
        <p:spPr bwMode="auto">
          <a:xfrm>
            <a:off x="7256463" y="6165850"/>
            <a:ext cx="133985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" altLang="en-US" sz="1000" i="1">
                <a:latin typeface="Calibri" pitchFamily="34" charset="0"/>
              </a:rPr>
              <a:t>ARI 2013 ; 31 : 285-316</a:t>
            </a:r>
            <a:endParaRPr lang="en-US" altLang="en-US" sz="1000" i="1">
              <a:latin typeface="Calibri" pitchFamily="34" charset="0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12639</TotalTime>
  <Words>1743</Words>
  <Application>Microsoft Office PowerPoint</Application>
  <PresentationFormat>On-screen Show (4:3)</PresentationFormat>
  <Paragraphs>425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1_Office Theme</vt:lpstr>
      <vt:lpstr>Slide 1</vt:lpstr>
      <vt:lpstr>Slide 2</vt:lpstr>
      <vt:lpstr>Epidemiology </vt:lpstr>
      <vt:lpstr>Etiopathogenesis</vt:lpstr>
      <vt:lpstr>Pathophysiology</vt:lpstr>
      <vt:lpstr>Slide 6</vt:lpstr>
      <vt:lpstr>Slide 7</vt:lpstr>
      <vt:lpstr>Slide 8</vt:lpstr>
      <vt:lpstr>Slide 9</vt:lpstr>
      <vt:lpstr>Slide 10</vt:lpstr>
      <vt:lpstr>Slide 11</vt:lpstr>
      <vt:lpstr>Cytokines and chemokines produced by MSCs</vt:lpstr>
      <vt:lpstr>Effect of MSPC on different immune cells</vt:lpstr>
      <vt:lpstr>Slide 14</vt:lpstr>
      <vt:lpstr>Slide 15</vt:lpstr>
      <vt:lpstr>Slide 16</vt:lpstr>
      <vt:lpstr>Slide 17</vt:lpstr>
      <vt:lpstr>Slide 18</vt:lpstr>
      <vt:lpstr>Slide 19</vt:lpstr>
      <vt:lpstr>Treatment of AA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Treatment of moderately severe AA (NSAA) *</vt:lpstr>
      <vt:lpstr>Slide 29</vt:lpstr>
      <vt:lpstr>Slide 30</vt:lpstr>
      <vt:lpstr>Slide 31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THORACIC WAR INJURIES</dc:title>
  <dc:creator>CvijanovicV</dc:creator>
  <cp:lastModifiedBy>Zeljko</cp:lastModifiedBy>
  <cp:revision>429</cp:revision>
  <dcterms:created xsi:type="dcterms:W3CDTF">2011-03-05T11:13:10Z</dcterms:created>
  <dcterms:modified xsi:type="dcterms:W3CDTF">2024-02-18T18:48:40Z</dcterms:modified>
</cp:coreProperties>
</file>